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5" r:id="rId9"/>
    <p:sldId id="262" r:id="rId10"/>
    <p:sldId id="263" r:id="rId11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lieukontakt.mk/" TargetMode="External"/><Relationship Id="rId2" Type="http://schemas.openxmlformats.org/officeDocument/2006/relationships/hyperlink" Target="mailto:info@mkm.m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2B577FF9-3543-4875-815D-3D87BD8A2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2610" y="2017407"/>
            <a:ext cx="7576989" cy="1755601"/>
          </a:xfrm>
        </p:spPr>
        <p:txBody>
          <a:bodyPr anchor="t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ru-RU" sz="2700" dirty="0"/>
              <a:t>Изработка на Методологија за Заедничка стратегија за зелена инфраструктура (2025–2035)</a:t>
            </a:r>
            <a:br>
              <a:rPr lang="ru-RU" sz="2700" dirty="0"/>
            </a:br>
            <a:r>
              <a:rPr lang="ru-RU" sz="2700" dirty="0"/>
              <a:t>Источен плански регион (Р.С. Македонија)</a:t>
            </a:r>
            <a:br>
              <a:rPr lang="ru-RU" sz="2700" dirty="0"/>
            </a:br>
            <a:endParaRPr lang="mk-MK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2610" y="3962792"/>
            <a:ext cx="7576989" cy="951433"/>
          </a:xfrm>
        </p:spPr>
        <p:txBody>
          <a:bodyPr anchor="t"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mk-MK" sz="2400" dirty="0"/>
              <a:t>Прва 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mk-MK" sz="2400" dirty="0"/>
              <a:t>Работилница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mk-MK" sz="2200" dirty="0"/>
              <a:t>Штип 20.05.2025</a:t>
            </a:r>
            <a:endParaRPr lang="ru-RU" sz="2200" dirty="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F5569EEC-E12F-4856-B407-02B2813A4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53044" y="0"/>
            <a:ext cx="130305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CF860788-3A6A-45A3-B3F1-06F159665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25502" y="1"/>
            <a:ext cx="866356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DF1E3393-B852-4883-B778-ED3525112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4194" y="2916245"/>
            <a:ext cx="119806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39853D09-4205-4CC7-83EB-288E886AC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61330" y="5717906"/>
            <a:ext cx="1328706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0D040B79-3E73-4A31-840D-D6B9C9FDFC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5633" y="6258756"/>
            <a:ext cx="1174455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156C6AE5-3F8B-42AC-9EA4-1B686A11E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2865" y="5835650"/>
            <a:ext cx="1161135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5957C1-E8CA-9616-F2ED-80E899B673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3" y="15934"/>
            <a:ext cx="4693842" cy="11901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</p:pic>
      <p:pic>
        <p:nvPicPr>
          <p:cNvPr id="6" name="Picture 5" descr="GerbGD_A4">
            <a:extLst>
              <a:ext uri="{FF2B5EF4-FFF2-40B4-BE49-F238E27FC236}">
                <a16:creationId xmlns:a16="http://schemas.microsoft.com/office/drawing/2014/main" id="{92726F47-CA08-61AC-4749-96E602A8A8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68" y="5531883"/>
            <a:ext cx="871883" cy="1140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F11614-7CB7-D760-EA1E-6BB859A443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270" y="5545703"/>
            <a:ext cx="971793" cy="11562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7C939F-C3DA-0C70-1847-A68DE18416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910" y="5580774"/>
            <a:ext cx="2823571" cy="903513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017" y="400660"/>
            <a:ext cx="5204721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mk-MK" dirty="0"/>
              <a:t>Цел на работилницата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1" y="1"/>
            <a:ext cx="851299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4168866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400" dirty="0"/>
              <a:t>- </a:t>
            </a:r>
            <a:r>
              <a:rPr lang="ru-RU" sz="1400" b="1" dirty="0"/>
              <a:t>Главна цел:</a:t>
            </a:r>
            <a:br>
              <a:rPr lang="ru-RU" sz="1400" dirty="0"/>
            </a:br>
            <a:r>
              <a:rPr lang="ru-RU" sz="1400" dirty="0"/>
              <a:t>Да се утврди предлог Методологија за изработка на Заедничка стратегија за зелена инфраструктура (2025–2035) за Источен плански регион и Област Гоце Делчев.</a:t>
            </a:r>
          </a:p>
          <a:p>
            <a:pPr>
              <a:buNone/>
            </a:pPr>
            <a:r>
              <a:rPr lang="ru-RU" sz="1400" b="1" dirty="0"/>
              <a:t>Специфични цели:</a:t>
            </a:r>
            <a:endParaRPr lang="ru-RU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/>
              <a:t>Заедничко дефинирање на основните принципи и чекори за изработка на стратегијата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/>
              <a:t>Размена на искуства и добри практики меѓу партнерите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/>
              <a:t>Воспоставување на основа за прекугранична соработка во областа на зелената инфраструктура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/>
              <a:t>Идентификација на улогите и одговорностите на вклучените чинители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2624479"/>
            <a:ext cx="609320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Block Arc 20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85863" y="1516981"/>
            <a:ext cx="2387600" cy="17907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0"/>
            <a:ext cx="1736438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79347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54162" y="4112081"/>
            <a:ext cx="889838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4565205" y="4145122"/>
            <a:ext cx="3062574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4962670"/>
            <a:ext cx="1982514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4168866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mk-MK" sz="4100"/>
              <a:t>Што е зелена инфраструктура?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1" y="1"/>
            <a:ext cx="851299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2624479"/>
            <a:ext cx="609320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85863" y="1516981"/>
            <a:ext cx="2387600" cy="17907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0"/>
            <a:ext cx="1736438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79347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54162" y="4112081"/>
            <a:ext cx="889838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4565205" y="4145122"/>
            <a:ext cx="3062574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4962670"/>
            <a:ext cx="1982514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286" y="1690688"/>
            <a:ext cx="6468013" cy="479791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endParaRPr lang="ru-RU" sz="1600" dirty="0"/>
          </a:p>
          <a:p>
            <a:pPr>
              <a:lnSpc>
                <a:spcPct val="90000"/>
              </a:lnSpc>
              <a:buNone/>
            </a:pPr>
            <a:r>
              <a:rPr lang="ru-RU" sz="1600" dirty="0"/>
              <a:t>- </a:t>
            </a:r>
            <a:r>
              <a:rPr lang="ru-RU" sz="1600" b="1" dirty="0"/>
              <a:t>Зелена инфраструктура</a:t>
            </a:r>
            <a:r>
              <a:rPr lang="ru-RU" sz="1600" dirty="0"/>
              <a:t> претставува стратешки планирана мрежа од природни и полу-природни површини кои обезбедуваат еколошки, економски и социјални бенефити.</a:t>
            </a:r>
          </a:p>
          <a:p>
            <a:pPr>
              <a:lnSpc>
                <a:spcPct val="90000"/>
              </a:lnSpc>
              <a:buNone/>
            </a:pPr>
            <a:r>
              <a:rPr lang="ru-RU" sz="1600" b="1" dirty="0"/>
              <a:t>Вклучува:</a:t>
            </a:r>
            <a:endParaRPr lang="ru-RU" sz="1600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Заштитени подрачја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Зелени коридори и еколошки поврзани зони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Градски паркови и дрвореди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Рекреативни и шумски површини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Водни тела и влажни зони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Земјоделски и рурални пејзажи со еколошка вредност</a:t>
            </a:r>
          </a:p>
          <a:p>
            <a:pPr>
              <a:lnSpc>
                <a:spcPct val="90000"/>
              </a:lnSpc>
              <a:buNone/>
            </a:pPr>
            <a:r>
              <a:rPr lang="ru-RU" sz="1600" b="1" dirty="0"/>
              <a:t>Значење:</a:t>
            </a:r>
            <a:endParaRPr lang="ru-RU" sz="1600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mk-MK" sz="1600" dirty="0"/>
              <a:t>Го</a:t>
            </a:r>
            <a:r>
              <a:rPr lang="ru-RU" sz="1600" dirty="0"/>
              <a:t> подобрува квалитетот на живот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Го поддржува биодиверзитетот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Помага во адаптација кон климатски промени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Создава просторна и еколошка поврзаност меѓу урбани и рурални средини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4168866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mk-MK" sz="3100" dirty="0"/>
              <a:t>Важност на заедничката стратегија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1" y="1"/>
            <a:ext cx="851299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2624479"/>
            <a:ext cx="609320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Block Arc 34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85863" y="1516981"/>
            <a:ext cx="2387600" cy="17907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0"/>
            <a:ext cx="1736438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79347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54162" y="4112081"/>
            <a:ext cx="889838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Arc 42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4565205" y="4145122"/>
            <a:ext cx="3062574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4962670"/>
            <a:ext cx="1982514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682" y="1550992"/>
            <a:ext cx="5700909" cy="455796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endParaRPr lang="ru-RU" sz="1600" b="1" dirty="0"/>
          </a:p>
          <a:p>
            <a:pPr>
              <a:lnSpc>
                <a:spcPct val="90000"/>
              </a:lnSpc>
              <a:buNone/>
            </a:pPr>
            <a:r>
              <a:rPr lang="ru-RU" sz="1600" b="1" dirty="0"/>
              <a:t>Потреба од координиран пристап:</a:t>
            </a:r>
            <a:endParaRPr lang="ru-RU" sz="1600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Природните екосистеми не ја следат административната граница. За нивна заштита и поврзаност потребна е координација меѓу двете земји.</a:t>
            </a:r>
          </a:p>
          <a:p>
            <a:pPr>
              <a:lnSpc>
                <a:spcPct val="90000"/>
              </a:lnSpc>
              <a:buNone/>
            </a:pPr>
            <a:r>
              <a:rPr lang="ru-RU" sz="1600" b="1" dirty="0"/>
              <a:t>Усогласување со европските политики:</a:t>
            </a:r>
            <a:endParaRPr lang="ru-RU" sz="1600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Зелената инфраструктура е клучен дел од Европската зелена агенда, Стратегијата за биодиверзитет и политиките за климатска адаптација.</a:t>
            </a:r>
          </a:p>
          <a:p>
            <a:pPr>
              <a:lnSpc>
                <a:spcPct val="90000"/>
              </a:lnSpc>
              <a:buNone/>
            </a:pPr>
            <a:endParaRPr lang="ru-RU" sz="1600" b="1" dirty="0"/>
          </a:p>
          <a:p>
            <a:pPr>
              <a:lnSpc>
                <a:spcPct val="90000"/>
              </a:lnSpc>
              <a:buNone/>
            </a:pPr>
            <a:r>
              <a:rPr lang="ru-RU" sz="1600" b="1" dirty="0"/>
              <a:t>Придобивки од заедничка стратегија:</a:t>
            </a:r>
            <a:endParaRPr lang="ru-RU" sz="1600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Воспоставување прекугранични зелени коридори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Поуспешно аплицирање за ЕУ фондови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Јакнење на институционална и техничка соработка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Подобра координација во просторно планирање и управување со природни ресурси</a:t>
            </a:r>
          </a:p>
          <a:p>
            <a:pPr marL="0" indent="0">
              <a:lnSpc>
                <a:spcPct val="90000"/>
              </a:lnSpc>
              <a:buNone/>
            </a:pPr>
            <a:endParaRPr lang="ru-RU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5409" y="1011045"/>
            <a:ext cx="3277394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619" y="1112969"/>
            <a:ext cx="2952974" cy="4166010"/>
          </a:xfrm>
        </p:spPr>
        <p:txBody>
          <a:bodyPr>
            <a:normAutofit/>
          </a:bodyPr>
          <a:lstStyle/>
          <a:p>
            <a:r>
              <a:rPr lang="mk-MK" sz="2800" dirty="0">
                <a:solidFill>
                  <a:srgbClr val="FFFFFF"/>
                </a:solidFill>
              </a:rPr>
              <a:t>Предложени чекори во Методологијата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7896" y="0"/>
            <a:ext cx="866357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971133" y="-1"/>
            <a:ext cx="130305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19805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4A7E1B0-AC6E-CAB8-E200-ED3FDCC43B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138246" y="1045152"/>
            <a:ext cx="4450345" cy="48893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mk-MK" sz="2000" b="1" i="0" u="none" strike="noStrike" cap="none" normalizeH="0" baseline="0" noProof="0" dirty="0">
                <a:ln>
                  <a:noFill/>
                </a:ln>
                <a:effectLst/>
                <a:latin typeface="+mj-lt"/>
              </a:rPr>
              <a:t>Преглед на постојната состојба </a:t>
            </a:r>
            <a:endParaRPr kumimoji="0" lang="en-US" sz="2000" b="1" i="0" u="none" strike="noStrike" cap="none" normalizeH="0" baseline="0" noProof="0" dirty="0">
              <a:ln>
                <a:noFill/>
              </a:ln>
              <a:effectLst/>
              <a:latin typeface="+mj-lt"/>
            </a:endParaRP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mk-MK" sz="2000" b="0" i="0" u="none" strike="noStrike" cap="none" normalizeH="0" baseline="0" noProof="0" dirty="0">
              <a:ln>
                <a:noFill/>
              </a:ln>
              <a:effectLst/>
              <a:latin typeface="+mj-lt"/>
            </a:endParaRP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mk-MK" sz="2000" b="0" i="0" u="none" strike="noStrike" cap="none" normalizeH="0" baseline="0" noProof="0" dirty="0">
                <a:ln>
                  <a:noFill/>
                </a:ln>
                <a:effectLst/>
                <a:latin typeface="+mj-lt"/>
              </a:rPr>
              <a:t>Анализа на постоечките стратегии, планови и просторни податоци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mk-MK" sz="2000" b="0" i="0" u="none" strike="noStrike" cap="none" normalizeH="0" baseline="0" noProof="0" dirty="0">
                <a:ln>
                  <a:noFill/>
                </a:ln>
                <a:effectLst/>
                <a:latin typeface="+mj-lt"/>
              </a:rPr>
              <a:t>Идентификација на релевантни актери и институции</a:t>
            </a:r>
            <a:r>
              <a:rPr kumimoji="0" lang="en-US" sz="2000" b="0" i="0" u="none" strike="noStrike" cap="none" normalizeH="0" baseline="0" noProof="0" dirty="0">
                <a:ln>
                  <a:noFill/>
                </a:ln>
                <a:effectLst/>
                <a:latin typeface="+mj-lt"/>
              </a:rPr>
              <a:t> 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mk-MK" sz="2000" b="0" i="0" u="none" strike="noStrike" cap="none" normalizeH="0" baseline="0" noProof="0" dirty="0">
              <a:ln>
                <a:noFill/>
              </a:ln>
              <a:effectLst/>
              <a:latin typeface="+mj-lt"/>
            </a:endParaRP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mk-MK" sz="2000" b="1" i="0" u="none" strike="noStrike" cap="none" normalizeH="0" baseline="0" noProof="0" dirty="0">
                <a:ln>
                  <a:noFill/>
                </a:ln>
                <a:effectLst/>
                <a:latin typeface="+mj-lt"/>
              </a:rPr>
              <a:t>Картографирање и анализа на зелени подрачја</a:t>
            </a:r>
            <a:endParaRPr kumimoji="0" lang="mk-MK" sz="2000" b="0" i="0" u="none" strike="noStrike" cap="none" normalizeH="0" baseline="0" noProof="0" dirty="0">
              <a:ln>
                <a:noFill/>
              </a:ln>
              <a:effectLst/>
              <a:latin typeface="+mj-lt"/>
            </a:endParaRP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mk-MK" sz="2000" b="0" i="0" u="none" strike="noStrike" cap="none" normalizeH="0" baseline="0" noProof="0" dirty="0">
                <a:ln>
                  <a:noFill/>
                </a:ln>
                <a:effectLst/>
                <a:latin typeface="+mj-lt"/>
              </a:rPr>
              <a:t>Мапирање на зелени и сини површини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mk-MK" sz="2000" b="0" i="0" u="none" strike="noStrike" cap="none" normalizeH="0" baseline="0" noProof="0" dirty="0">
                <a:ln>
                  <a:noFill/>
                </a:ln>
                <a:effectLst/>
                <a:latin typeface="+mj-lt"/>
              </a:rPr>
              <a:t>Вреднување според еколошки, социјални и економски критериуми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mk-MK" sz="2000" b="0" i="0" u="none" strike="noStrike" cap="none" normalizeH="0" baseline="0" noProof="0" dirty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161135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563731" y="5717905"/>
            <a:ext cx="1328706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99729" y="6258755"/>
            <a:ext cx="1174455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2B9609-D7E1-B5E5-6A5F-CDFBCDE8E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B67C414-4FBC-A07A-B7E7-5C26B288F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4E6FC3C-9A23-8334-4503-EF822DD47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5409" y="1011045"/>
            <a:ext cx="3277394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91ACA6-90F3-1B32-3019-EACFC325B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619" y="1112969"/>
            <a:ext cx="2952974" cy="4166010"/>
          </a:xfrm>
        </p:spPr>
        <p:txBody>
          <a:bodyPr>
            <a:normAutofit/>
          </a:bodyPr>
          <a:lstStyle/>
          <a:p>
            <a:r>
              <a:rPr lang="mk-MK" sz="2800" dirty="0">
                <a:solidFill>
                  <a:srgbClr val="FFFFFF"/>
                </a:solidFill>
              </a:rPr>
              <a:t>Предложени чекори во Методологијата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4E7B4C1-67DA-FC20-2833-D9EFC77A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7896" y="0"/>
            <a:ext cx="866357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C37888F5-97F0-2606-BE38-68EAC11BA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971133" y="-1"/>
            <a:ext cx="130305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C8566128-D676-BFED-8AD1-127FCDBCBD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19805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3602CA5-3F0D-F581-7F4A-266E275E06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161135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A3EA09C1-EEC2-A29E-378F-3DDA219A9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563731" y="5717905"/>
            <a:ext cx="1328706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0F2F034-E606-CCA3-CA00-64F4D664A6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99729" y="6258755"/>
            <a:ext cx="1174455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1501DFA-9254-B249-E571-A136CADFD2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892437" y="1444708"/>
            <a:ext cx="4841255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mk-MK" sz="18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Формулирање на визија и цели</a:t>
            </a:r>
            <a:endParaRPr kumimoji="0" lang="mk-MK" sz="18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mk-MK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Дефинирање на заедничка визија до 2035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mk-MK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Поставување на стратешки и оперативни цели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mk-MK" sz="18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Консултативен процес</a:t>
            </a:r>
            <a:endParaRPr kumimoji="0" lang="mk-MK" sz="18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mk-MK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Вклучување на јавноста и засегнатите страни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mk-MK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Организирање на јавни настани и онлајн консултации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mk-MK" sz="18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Изработка и усвојување на стратегијата</a:t>
            </a:r>
            <a:endParaRPr kumimoji="0" lang="mk-MK" sz="18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mk-MK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Финализирање на документот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mk-MK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Политичка поддршка и интеграција во регионалните планови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mk-MK" sz="18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5083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5409" y="1011045"/>
            <a:ext cx="3277394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514" y="1296536"/>
            <a:ext cx="3115184" cy="2908046"/>
          </a:xfrm>
        </p:spPr>
        <p:txBody>
          <a:bodyPr>
            <a:normAutofit/>
          </a:bodyPr>
          <a:lstStyle/>
          <a:p>
            <a:r>
              <a:rPr lang="mk-MK" dirty="0">
                <a:solidFill>
                  <a:srgbClr val="FFFFFF"/>
                </a:solidFill>
              </a:rPr>
              <a:t>Улога на чинителите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7896" y="0"/>
            <a:ext cx="866357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971133" y="-1"/>
            <a:ext cx="130305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19805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820880"/>
            <a:ext cx="3943349" cy="488935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buNone/>
            </a:pPr>
            <a:endParaRPr lang="ru-RU" sz="1800" b="1" dirty="0"/>
          </a:p>
          <a:p>
            <a:pPr>
              <a:lnSpc>
                <a:spcPct val="90000"/>
              </a:lnSpc>
              <a:buNone/>
            </a:pPr>
            <a:r>
              <a:rPr lang="ru-RU" sz="1800" b="1" dirty="0"/>
              <a:t>Локална самоуправа:</a:t>
            </a:r>
            <a:endParaRPr lang="ru-RU" sz="1800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800" dirty="0"/>
              <a:t>Вклучување на стратегијата во локалното планирање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800" dirty="0"/>
              <a:t>Поддршка на активности за одржување и развој на зелената инфраструктура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800" dirty="0"/>
              <a:t>Иницирање локални проекти и консултација со заедницата</a:t>
            </a:r>
          </a:p>
          <a:p>
            <a:pPr>
              <a:lnSpc>
                <a:spcPct val="90000"/>
              </a:lnSpc>
              <a:buNone/>
            </a:pPr>
            <a:r>
              <a:rPr lang="ru-RU" sz="1800" b="1" dirty="0"/>
              <a:t>Јавни институции и управувачи со природни ресурси:</a:t>
            </a:r>
            <a:endParaRPr lang="ru-RU" sz="1800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800" dirty="0"/>
              <a:t>Обезбедување просторни податоци и експертиза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800" dirty="0"/>
              <a:t>Следење на состојбата и имплементацијата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800" dirty="0"/>
              <a:t>Креирање мерки за заштита и управување</a:t>
            </a:r>
          </a:p>
          <a:p>
            <a:pPr marL="0" indent="0">
              <a:lnSpc>
                <a:spcPct val="90000"/>
              </a:lnSpc>
              <a:buNone/>
            </a:pPr>
            <a:endParaRPr lang="ru-RU" sz="180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161135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563731" y="5717905"/>
            <a:ext cx="1328706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99729" y="6258755"/>
            <a:ext cx="1174455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C789DE-6082-E8D9-93BB-7D483BF3E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875114-A744-36E8-379D-FDD89CF04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E05B459-E10F-E005-43FC-0F2077C731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5409" y="1011045"/>
            <a:ext cx="3277394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E7C665-01EB-62C2-FCFC-A070424B7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514" y="1296536"/>
            <a:ext cx="3115184" cy="2908046"/>
          </a:xfrm>
        </p:spPr>
        <p:txBody>
          <a:bodyPr>
            <a:normAutofit/>
          </a:bodyPr>
          <a:lstStyle/>
          <a:p>
            <a:r>
              <a:rPr lang="mk-MK" dirty="0">
                <a:solidFill>
                  <a:srgbClr val="FFFFFF"/>
                </a:solidFill>
              </a:rPr>
              <a:t>Улога на чинителите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6A7651C-529A-0304-6854-85B0216FA2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7896" y="0"/>
            <a:ext cx="866357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EC9B386-BF3B-14F7-52CB-17C7A93243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971133" y="-1"/>
            <a:ext cx="130305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46CE9E4-0CC7-283E-5F61-BD7ED0A00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19805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51BA1-27EC-D205-AE98-D68A87509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820880"/>
            <a:ext cx="3943349" cy="488935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buNone/>
            </a:pPr>
            <a:endParaRPr lang="ru-RU" sz="1800" b="1" dirty="0"/>
          </a:p>
          <a:p>
            <a:pPr>
              <a:buNone/>
            </a:pPr>
            <a:r>
              <a:rPr lang="ru-RU" sz="1800" b="1" dirty="0"/>
              <a:t>Стручна и академска заедница:</a:t>
            </a:r>
            <a:endParaRPr lang="ru-RU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/>
              <a:t>Техничка поддршка и развој на индикатори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/>
              <a:t>Обука и методолошки пристапи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/>
              <a:t>Истражувања и анализи</a:t>
            </a:r>
          </a:p>
          <a:p>
            <a:pPr>
              <a:buNone/>
            </a:pPr>
            <a:r>
              <a:rPr lang="ru-RU" sz="1800" b="1" dirty="0"/>
              <a:t>Граѓани:</a:t>
            </a:r>
            <a:endParaRPr lang="ru-RU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/>
              <a:t>Активна вклученост преку иницијативи, забелешки и идеи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/>
              <a:t>Чување и одржување на локални зелени површини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/>
              <a:t>Учество во јавни расправи и одлучувачки процеси</a:t>
            </a:r>
          </a:p>
          <a:p>
            <a:pPr marL="0" indent="0">
              <a:lnSpc>
                <a:spcPct val="90000"/>
              </a:lnSpc>
              <a:buNone/>
            </a:pPr>
            <a:endParaRPr lang="ru-RU" sz="180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D64AA21-8E57-E54C-7DB7-EB20411BA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161135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B44667B-A89F-58A0-C7BC-E1179576F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563731" y="5717905"/>
            <a:ext cx="1328706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0E86E00-DBD0-837E-A6D5-FC248CE64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99729" y="6258755"/>
            <a:ext cx="1174455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589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5409" y="1011045"/>
            <a:ext cx="3277394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619" y="1112969"/>
            <a:ext cx="2952974" cy="4166010"/>
          </a:xfrm>
        </p:spPr>
        <p:txBody>
          <a:bodyPr>
            <a:normAutofit/>
          </a:bodyPr>
          <a:lstStyle/>
          <a:p>
            <a:r>
              <a:rPr lang="mk-MK" sz="3100">
                <a:solidFill>
                  <a:srgbClr val="FFFFFF"/>
                </a:solidFill>
              </a:rPr>
              <a:t>Очекувани резултати од работилницата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7896" y="0"/>
            <a:ext cx="866357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971133" y="-1"/>
            <a:ext cx="130305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19805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820880"/>
            <a:ext cx="3943349" cy="488935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buNone/>
            </a:pPr>
            <a:endParaRPr lang="ru-RU" sz="2200" b="1" dirty="0"/>
          </a:p>
          <a:p>
            <a:pPr>
              <a:lnSpc>
                <a:spcPct val="90000"/>
              </a:lnSpc>
              <a:buNone/>
            </a:pPr>
            <a:r>
              <a:rPr lang="ru-RU" sz="2200" b="1" dirty="0"/>
              <a:t>1. Претставена и разгледана Методологија</a:t>
            </a:r>
            <a:endParaRPr lang="ru-RU" sz="2200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200" dirty="0"/>
              <a:t>Јасно објаснети фази, активности и принципи на изработка на заедничката стратегија</a:t>
            </a:r>
          </a:p>
          <a:p>
            <a:pPr>
              <a:lnSpc>
                <a:spcPct val="90000"/>
              </a:lnSpc>
              <a:buNone/>
            </a:pPr>
            <a:r>
              <a:rPr lang="ru-RU" sz="2200" b="1" dirty="0"/>
              <a:t>2. Собрани коментари и сугестии од учесниците</a:t>
            </a:r>
            <a:endParaRPr lang="ru-RU" sz="2200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200" dirty="0"/>
              <a:t>Идентификувани предлози за подобрување и доработка на Методологијата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161135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563731" y="5717905"/>
            <a:ext cx="1328706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99729" y="6258755"/>
            <a:ext cx="1174455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48992" y="1"/>
            <a:ext cx="866357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506661"/>
            <a:ext cx="6909288" cy="435133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2500" dirty="0"/>
              <a:t>Вашите размислувања, искуства и сугестии се клучни за развојот на заедничката стратегија за зелена инфраструктура.</a:t>
            </a:r>
          </a:p>
          <a:p>
            <a:pPr>
              <a:lnSpc>
                <a:spcPct val="90000"/>
              </a:lnSpc>
            </a:pPr>
            <a:r>
              <a:rPr lang="ru-RU" sz="2500" b="1" dirty="0"/>
              <a:t>Контакт:</a:t>
            </a:r>
            <a:br>
              <a:rPr lang="ru-RU" sz="2500" dirty="0"/>
            </a:br>
            <a:r>
              <a:rPr lang="ru-RU" sz="2500" dirty="0"/>
              <a:t>Milieukontakt Македонија</a:t>
            </a:r>
            <a:br>
              <a:rPr lang="ru-RU" sz="2500" dirty="0"/>
            </a:br>
            <a:r>
              <a:rPr lang="ru-RU" sz="2500" dirty="0"/>
              <a:t>📧 </a:t>
            </a:r>
            <a:r>
              <a:rPr lang="ru-RU" sz="2500" dirty="0">
                <a:hlinkClick r:id="rId2"/>
              </a:rPr>
              <a:t>info@</a:t>
            </a:r>
            <a:r>
              <a:rPr lang="en-US" sz="2500" dirty="0" err="1">
                <a:hlinkClick r:id="rId2"/>
              </a:rPr>
              <a:t>mkm</a:t>
            </a:r>
            <a:r>
              <a:rPr lang="ru-RU" sz="2500" dirty="0">
                <a:hlinkClick r:id="rId2"/>
              </a:rPr>
              <a:t>.mk</a:t>
            </a:r>
            <a:r>
              <a:rPr lang="en-US" sz="2500" dirty="0"/>
              <a:t> </a:t>
            </a:r>
            <a:br>
              <a:rPr lang="ru-RU" sz="2500" dirty="0"/>
            </a:br>
            <a:r>
              <a:rPr lang="ru-RU" sz="2500" dirty="0"/>
              <a:t>🌐 </a:t>
            </a:r>
            <a:r>
              <a:rPr lang="ru-RU" sz="2500" dirty="0">
                <a:hlinkClick r:id="rId3"/>
              </a:rPr>
              <a:t>www.milieukontakt.mk</a:t>
            </a:r>
            <a:endParaRPr lang="ru-RU" sz="250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06138" y="3423959"/>
            <a:ext cx="405617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MKM cobranding 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4223" y="3871982"/>
            <a:ext cx="2835788" cy="1095957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2201" y="1"/>
            <a:ext cx="1550211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104058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5592435" y="5166682"/>
            <a:ext cx="1376793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07145" y="6033795"/>
            <a:ext cx="1493298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8772" y="5519196"/>
            <a:ext cx="1005228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2892" y="900862"/>
            <a:ext cx="4283183" cy="162187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dirty="0" err="1"/>
              <a:t>Благодариме</a:t>
            </a:r>
            <a:r>
              <a:rPr dirty="0"/>
              <a:t> за </a:t>
            </a:r>
            <a:r>
              <a:rPr dirty="0" err="1"/>
              <a:t>вниманието</a:t>
            </a:r>
            <a:r>
              <a:rPr dirty="0"/>
              <a:t>!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0070C0"/>
      </a:hlink>
      <a:folHlink>
        <a:srgbClr val="9F6715"/>
      </a:folHlink>
    </a:clrScheme>
    <a:fontScheme name="Custom 1">
      <a:majorFont>
        <a:latin typeface="LuzSans-Book"/>
        <a:ea typeface=""/>
        <a:cs typeface=""/>
      </a:majorFont>
      <a:minorFont>
        <a:latin typeface="LuzSans-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537</Words>
  <Application>Microsoft Office PowerPoint</Application>
  <PresentationFormat>On-screen Show (4:3)</PresentationFormat>
  <Paragraphs>86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LuzSans-Book</vt:lpstr>
      <vt:lpstr>Office Theme</vt:lpstr>
      <vt:lpstr>Изработка на Методологија за Заедничка стратегија за зелена инфраструктура (2025–2035) Источен плански регион (Р.С. Македонија) </vt:lpstr>
      <vt:lpstr>Цел на работилницата</vt:lpstr>
      <vt:lpstr>Што е зелена инфраструктура?</vt:lpstr>
      <vt:lpstr>Важност на заедничката стратегија</vt:lpstr>
      <vt:lpstr>Предложени чекори во Методологијата</vt:lpstr>
      <vt:lpstr>Предложени чекори во Методологијата</vt:lpstr>
      <vt:lpstr>Улога на чинителите</vt:lpstr>
      <vt:lpstr>Улога на чинителите</vt:lpstr>
      <vt:lpstr>Очекувани резултати од работилницата</vt:lpstr>
      <vt:lpstr>Благодариме за вниманието!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Изработка на Методологија за Заедничка стратегија за зелена инфраструктура (2025–2035) Источен плански регион (Р.С. Македонија)</dc:title>
  <dc:subject/>
  <dc:creator>Maja markovska</dc:creator>
  <cp:keywords/>
  <dc:description>generated using python-pptx</dc:description>
  <cp:lastModifiedBy>Теодор Ангелов</cp:lastModifiedBy>
  <cp:revision>6</cp:revision>
  <cp:lastPrinted>2025-05-23T10:34:38Z</cp:lastPrinted>
  <dcterms:created xsi:type="dcterms:W3CDTF">2013-01-27T09:14:16Z</dcterms:created>
  <dcterms:modified xsi:type="dcterms:W3CDTF">2025-05-23T10:34:48Z</dcterms:modified>
  <cp:category/>
</cp:coreProperties>
</file>