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61" r:id="rId7"/>
    <p:sldId id="266" r:id="rId8"/>
    <p:sldId id="267" r:id="rId9"/>
    <p:sldId id="268" r:id="rId10"/>
    <p:sldId id="265" r:id="rId11"/>
    <p:sldId id="262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181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0369BD-A811-4DFE-AB97-B3C4B753A78D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142A056-8E1D-4884-811A-023CA1F3A5DD}">
      <dgm:prSet/>
      <dgm:spPr/>
      <dgm:t>
        <a:bodyPr/>
        <a:lstStyle/>
        <a:p>
          <a:r>
            <a:rPr lang="mk-MK" dirty="0"/>
            <a:t>Источниот плански регион е зелен, одржлив и поврзан. </a:t>
          </a:r>
          <a:endParaRPr lang="en-US" dirty="0"/>
        </a:p>
      </dgm:t>
    </dgm:pt>
    <dgm:pt modelId="{D42AD41C-0958-4D76-B508-78E2BB123CA5}" type="parTrans" cxnId="{F2A116B4-AEFD-492F-8485-1F0D0AB6FA40}">
      <dgm:prSet/>
      <dgm:spPr/>
      <dgm:t>
        <a:bodyPr/>
        <a:lstStyle/>
        <a:p>
          <a:endParaRPr lang="en-US"/>
        </a:p>
      </dgm:t>
    </dgm:pt>
    <dgm:pt modelId="{B132BB43-586F-4FD7-9911-EE21FD4B8968}" type="sibTrans" cxnId="{F2A116B4-AEFD-492F-8485-1F0D0AB6FA40}">
      <dgm:prSet/>
      <dgm:spPr/>
      <dgm:t>
        <a:bodyPr/>
        <a:lstStyle/>
        <a:p>
          <a:endParaRPr lang="en-US"/>
        </a:p>
      </dgm:t>
    </dgm:pt>
    <dgm:pt modelId="{D8430BB9-F8FC-40EA-BDF6-6630508C97FE}">
      <dgm:prSet/>
      <dgm:spPr/>
      <dgm:t>
        <a:bodyPr/>
        <a:lstStyle/>
        <a:p>
          <a:r>
            <a:rPr lang="mk-MK" dirty="0"/>
            <a:t>До 2035, 30% од територијата е заштитена, урбаните средини содржат најмалку 30% зеленило, а 15% од пејзажите се заштитени. Секоја општина има најмалку три парка, поврзани со безбедни велосипедски и пешачки патеки, интегрирани со зелени и културно уредени површини. Заштитените зони ја чуваат природната рамнотежа и го поттикнуваат активниот и еко туризмот.</a:t>
          </a:r>
          <a:endParaRPr lang="en-US" dirty="0"/>
        </a:p>
      </dgm:t>
    </dgm:pt>
    <dgm:pt modelId="{1A1051C5-23D3-4B0E-A2FB-3A37915FE2CF}" type="parTrans" cxnId="{CD28A9E3-8C18-4460-BF66-6BAED3BCD8A3}">
      <dgm:prSet/>
      <dgm:spPr/>
      <dgm:t>
        <a:bodyPr/>
        <a:lstStyle/>
        <a:p>
          <a:endParaRPr lang="en-US"/>
        </a:p>
      </dgm:t>
    </dgm:pt>
    <dgm:pt modelId="{79AA24C0-E09A-4B7A-A029-C31619BDE3F4}" type="sibTrans" cxnId="{CD28A9E3-8C18-4460-BF66-6BAED3BCD8A3}">
      <dgm:prSet/>
      <dgm:spPr/>
      <dgm:t>
        <a:bodyPr/>
        <a:lstStyle/>
        <a:p>
          <a:endParaRPr lang="en-US"/>
        </a:p>
      </dgm:t>
    </dgm:pt>
    <dgm:pt modelId="{C2036490-3FB9-46AD-91AB-D32D0BB1556F}" type="pres">
      <dgm:prSet presAssocID="{680369BD-A811-4DFE-AB97-B3C4B753A78D}" presName="Name0" presStyleCnt="0">
        <dgm:presLayoutVars>
          <dgm:dir/>
          <dgm:animLvl val="lvl"/>
          <dgm:resizeHandles val="exact"/>
        </dgm:presLayoutVars>
      </dgm:prSet>
      <dgm:spPr/>
    </dgm:pt>
    <dgm:pt modelId="{B0024476-AFE6-499B-AF3B-D68A22E251FF}" type="pres">
      <dgm:prSet presAssocID="{D8430BB9-F8FC-40EA-BDF6-6630508C97FE}" presName="boxAndChildren" presStyleCnt="0"/>
      <dgm:spPr/>
    </dgm:pt>
    <dgm:pt modelId="{F630FD82-BEBB-4A25-8D85-D2D7761699CB}" type="pres">
      <dgm:prSet presAssocID="{D8430BB9-F8FC-40EA-BDF6-6630508C97FE}" presName="parentTextBox" presStyleLbl="node1" presStyleIdx="0" presStyleCnt="2"/>
      <dgm:spPr/>
    </dgm:pt>
    <dgm:pt modelId="{DC49F60B-B0A0-48BC-AEEC-E4A90C41D547}" type="pres">
      <dgm:prSet presAssocID="{B132BB43-586F-4FD7-9911-EE21FD4B8968}" presName="sp" presStyleCnt="0"/>
      <dgm:spPr/>
    </dgm:pt>
    <dgm:pt modelId="{AB511ED9-F5F6-49C9-BE9A-4733DA9F704F}" type="pres">
      <dgm:prSet presAssocID="{D142A056-8E1D-4884-811A-023CA1F3A5DD}" presName="arrowAndChildren" presStyleCnt="0"/>
      <dgm:spPr/>
    </dgm:pt>
    <dgm:pt modelId="{0D9E63D8-0B34-4BBC-9BA4-EC73F73E6806}" type="pres">
      <dgm:prSet presAssocID="{D142A056-8E1D-4884-811A-023CA1F3A5DD}" presName="parentTextArrow" presStyleLbl="node1" presStyleIdx="1" presStyleCnt="2"/>
      <dgm:spPr/>
    </dgm:pt>
  </dgm:ptLst>
  <dgm:cxnLst>
    <dgm:cxn modelId="{B14C3208-52A2-425C-BEC2-DBD536A5A404}" type="presOf" srcId="{680369BD-A811-4DFE-AB97-B3C4B753A78D}" destId="{C2036490-3FB9-46AD-91AB-D32D0BB1556F}" srcOrd="0" destOrd="0" presId="urn:microsoft.com/office/officeart/2005/8/layout/process4"/>
    <dgm:cxn modelId="{59BF50AD-5A30-4658-B4F7-5F1A2726A49C}" type="presOf" srcId="{D142A056-8E1D-4884-811A-023CA1F3A5DD}" destId="{0D9E63D8-0B34-4BBC-9BA4-EC73F73E6806}" srcOrd="0" destOrd="0" presId="urn:microsoft.com/office/officeart/2005/8/layout/process4"/>
    <dgm:cxn modelId="{F2A116B4-AEFD-492F-8485-1F0D0AB6FA40}" srcId="{680369BD-A811-4DFE-AB97-B3C4B753A78D}" destId="{D142A056-8E1D-4884-811A-023CA1F3A5DD}" srcOrd="0" destOrd="0" parTransId="{D42AD41C-0958-4D76-B508-78E2BB123CA5}" sibTransId="{B132BB43-586F-4FD7-9911-EE21FD4B8968}"/>
    <dgm:cxn modelId="{45B15ECA-E801-4EE7-9EC4-591230502D3A}" type="presOf" srcId="{D8430BB9-F8FC-40EA-BDF6-6630508C97FE}" destId="{F630FD82-BEBB-4A25-8D85-D2D7761699CB}" srcOrd="0" destOrd="0" presId="urn:microsoft.com/office/officeart/2005/8/layout/process4"/>
    <dgm:cxn modelId="{CD28A9E3-8C18-4460-BF66-6BAED3BCD8A3}" srcId="{680369BD-A811-4DFE-AB97-B3C4B753A78D}" destId="{D8430BB9-F8FC-40EA-BDF6-6630508C97FE}" srcOrd="1" destOrd="0" parTransId="{1A1051C5-23D3-4B0E-A2FB-3A37915FE2CF}" sibTransId="{79AA24C0-E09A-4B7A-A029-C31619BDE3F4}"/>
    <dgm:cxn modelId="{A070211F-1DC1-4B77-A62D-7B754AF07BDC}" type="presParOf" srcId="{C2036490-3FB9-46AD-91AB-D32D0BB1556F}" destId="{B0024476-AFE6-499B-AF3B-D68A22E251FF}" srcOrd="0" destOrd="0" presId="urn:microsoft.com/office/officeart/2005/8/layout/process4"/>
    <dgm:cxn modelId="{1138892C-51D5-410E-9B8E-5FBDA603438E}" type="presParOf" srcId="{B0024476-AFE6-499B-AF3B-D68A22E251FF}" destId="{F630FD82-BEBB-4A25-8D85-D2D7761699CB}" srcOrd="0" destOrd="0" presId="urn:microsoft.com/office/officeart/2005/8/layout/process4"/>
    <dgm:cxn modelId="{A19881A2-5F89-4D49-97F8-B393E309077F}" type="presParOf" srcId="{C2036490-3FB9-46AD-91AB-D32D0BB1556F}" destId="{DC49F60B-B0A0-48BC-AEEC-E4A90C41D547}" srcOrd="1" destOrd="0" presId="urn:microsoft.com/office/officeart/2005/8/layout/process4"/>
    <dgm:cxn modelId="{56545435-ED8B-4E85-AB59-2AA2DE6472E5}" type="presParOf" srcId="{C2036490-3FB9-46AD-91AB-D32D0BB1556F}" destId="{AB511ED9-F5F6-49C9-BE9A-4733DA9F704F}" srcOrd="2" destOrd="0" presId="urn:microsoft.com/office/officeart/2005/8/layout/process4"/>
    <dgm:cxn modelId="{D7E13CB6-9465-4510-8F29-5BEB8880CE30}" type="presParOf" srcId="{AB511ED9-F5F6-49C9-BE9A-4733DA9F704F}" destId="{0D9E63D8-0B34-4BBC-9BA4-EC73F73E680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A46561-2A5C-42C9-9A15-20D9C37ECCB2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3EC1EAC-2318-4073-9FDD-F81BCA29B763}">
      <dgm:prSet phldrT="[Text]" phldr="0"/>
      <dgm:spPr/>
      <dgm:t>
        <a:bodyPr/>
        <a:lstStyle/>
        <a:p>
          <a:r>
            <a:rPr lang="mk-MK" dirty="0"/>
            <a:t>Потсетете се на визијата</a:t>
          </a:r>
          <a:endParaRPr lang="en-US" dirty="0"/>
        </a:p>
      </dgm:t>
    </dgm:pt>
    <dgm:pt modelId="{398E28A1-C051-4F6C-9B62-54A107C154D1}" type="parTrans" cxnId="{1EC28C72-774A-425C-8BCC-52EF2610CDEC}">
      <dgm:prSet/>
      <dgm:spPr/>
      <dgm:t>
        <a:bodyPr/>
        <a:lstStyle/>
        <a:p>
          <a:endParaRPr lang="en-US"/>
        </a:p>
      </dgm:t>
    </dgm:pt>
    <dgm:pt modelId="{41BDF0A4-71EC-4C48-8331-8037403272C5}" type="sibTrans" cxnId="{1EC28C72-774A-425C-8BCC-52EF2610CDEC}">
      <dgm:prSet/>
      <dgm:spPr/>
      <dgm:t>
        <a:bodyPr/>
        <a:lstStyle/>
        <a:p>
          <a:endParaRPr lang="en-US"/>
        </a:p>
      </dgm:t>
    </dgm:pt>
    <dgm:pt modelId="{DA127475-2B89-41AA-B839-6FDDA549FB3B}">
      <dgm:prSet phldrT="[Text]" phldr="0"/>
      <dgm:spPr/>
      <dgm:t>
        <a:bodyPr/>
        <a:lstStyle/>
        <a:p>
          <a:r>
            <a:rPr lang="mk-MK" dirty="0"/>
            <a:t>Кои аспекти од визијата се посебно важни за вас и вашата организација/институција </a:t>
          </a:r>
          <a:endParaRPr lang="en-US" dirty="0"/>
        </a:p>
      </dgm:t>
    </dgm:pt>
    <dgm:pt modelId="{9D7AA9CD-17DA-43F7-99F4-B72C0010C494}" type="parTrans" cxnId="{46673C6A-4D38-447D-BC69-9666CC8B018A}">
      <dgm:prSet/>
      <dgm:spPr/>
      <dgm:t>
        <a:bodyPr/>
        <a:lstStyle/>
        <a:p>
          <a:endParaRPr lang="en-US"/>
        </a:p>
      </dgm:t>
    </dgm:pt>
    <dgm:pt modelId="{687F0BDF-2094-44FC-A5D2-2D23809959BB}" type="sibTrans" cxnId="{46673C6A-4D38-447D-BC69-9666CC8B018A}">
      <dgm:prSet/>
      <dgm:spPr/>
      <dgm:t>
        <a:bodyPr/>
        <a:lstStyle/>
        <a:p>
          <a:endParaRPr lang="en-US"/>
        </a:p>
      </dgm:t>
    </dgm:pt>
    <dgm:pt modelId="{131104F3-F9D2-4B9C-A467-85EDD5768175}">
      <dgm:prSet phldrT="[Text]" phldr="0"/>
      <dgm:spPr/>
      <dgm:t>
        <a:bodyPr/>
        <a:lstStyle/>
        <a:p>
          <a:r>
            <a:rPr lang="mk-MK" dirty="0"/>
            <a:t>Погледнете ја </a:t>
          </a:r>
          <a:r>
            <a:rPr lang="en-US"/>
            <a:t>SWOT </a:t>
          </a:r>
          <a:r>
            <a:rPr lang="mk-MK"/>
            <a:t>анализата</a:t>
          </a:r>
          <a:endParaRPr lang="en-US" dirty="0"/>
        </a:p>
      </dgm:t>
    </dgm:pt>
    <dgm:pt modelId="{6F59950A-97AF-49BE-A94D-E800C1117CE1}" type="parTrans" cxnId="{16C803CE-EA60-439A-AF03-77D5566AC9ED}">
      <dgm:prSet/>
      <dgm:spPr/>
      <dgm:t>
        <a:bodyPr/>
        <a:lstStyle/>
        <a:p>
          <a:endParaRPr lang="en-US"/>
        </a:p>
      </dgm:t>
    </dgm:pt>
    <dgm:pt modelId="{D17CF380-8763-4838-9E94-811457A28F64}" type="sibTrans" cxnId="{16C803CE-EA60-439A-AF03-77D5566AC9ED}">
      <dgm:prSet/>
      <dgm:spPr/>
      <dgm:t>
        <a:bodyPr/>
        <a:lstStyle/>
        <a:p>
          <a:endParaRPr lang="en-US"/>
        </a:p>
      </dgm:t>
    </dgm:pt>
    <dgm:pt modelId="{F80E28D1-A057-4049-AF7A-294C77AD52C3}">
      <dgm:prSet phldrT="[Text]" phldr="0"/>
      <dgm:spPr/>
      <dgm:t>
        <a:bodyPr/>
        <a:lstStyle/>
        <a:p>
          <a:r>
            <a:rPr lang="mk-MK" dirty="0"/>
            <a:t>Кои слаби страни и закани бараат итна интервенција? </a:t>
          </a:r>
          <a:endParaRPr lang="en-US" dirty="0"/>
        </a:p>
      </dgm:t>
    </dgm:pt>
    <dgm:pt modelId="{4C672487-896D-4D47-BF58-0BC6F3DD3F54}" type="parTrans" cxnId="{9ABF403B-62FB-45C4-A6EA-13FA9014E762}">
      <dgm:prSet/>
      <dgm:spPr/>
      <dgm:t>
        <a:bodyPr/>
        <a:lstStyle/>
        <a:p>
          <a:endParaRPr lang="en-US"/>
        </a:p>
      </dgm:t>
    </dgm:pt>
    <dgm:pt modelId="{03028BEA-C8EA-4676-851D-E86FAF97151B}" type="sibTrans" cxnId="{9ABF403B-62FB-45C4-A6EA-13FA9014E762}">
      <dgm:prSet/>
      <dgm:spPr/>
      <dgm:t>
        <a:bodyPr/>
        <a:lstStyle/>
        <a:p>
          <a:endParaRPr lang="en-US"/>
        </a:p>
      </dgm:t>
    </dgm:pt>
    <dgm:pt modelId="{57EB8FF6-6C17-423C-A1B7-B2AFC74BE1E5}">
      <dgm:prSet phldrT="[Text]" phldr="0"/>
      <dgm:spPr/>
      <dgm:t>
        <a:bodyPr/>
        <a:lstStyle/>
        <a:p>
          <a:r>
            <a:rPr lang="mk-MK" dirty="0"/>
            <a:t>Кои можности може да ги искористиме </a:t>
          </a:r>
          <a:endParaRPr lang="en-US" dirty="0"/>
        </a:p>
      </dgm:t>
    </dgm:pt>
    <dgm:pt modelId="{0D8841FE-652B-4B73-A2AF-F39828EB9378}" type="parTrans" cxnId="{41AFF33A-DA02-4A48-A58B-367C779F4142}">
      <dgm:prSet/>
      <dgm:spPr/>
      <dgm:t>
        <a:bodyPr/>
        <a:lstStyle/>
        <a:p>
          <a:endParaRPr lang="en-US"/>
        </a:p>
      </dgm:t>
    </dgm:pt>
    <dgm:pt modelId="{895D9D86-FBD5-4EC0-B96B-C00CDE6676C1}" type="sibTrans" cxnId="{41AFF33A-DA02-4A48-A58B-367C779F4142}">
      <dgm:prSet/>
      <dgm:spPr/>
      <dgm:t>
        <a:bodyPr/>
        <a:lstStyle/>
        <a:p>
          <a:endParaRPr lang="en-US"/>
        </a:p>
      </dgm:t>
    </dgm:pt>
    <dgm:pt modelId="{A99171F5-2675-43B2-8776-65044606EEC9}">
      <dgm:prSet phldrT="[Text]" phldr="0"/>
      <dgm:spPr/>
      <dgm:t>
        <a:bodyPr/>
        <a:lstStyle/>
        <a:p>
          <a:r>
            <a:rPr lang="mk-MK" dirty="0"/>
            <a:t>Дискусија во група:  </a:t>
          </a:r>
          <a:endParaRPr lang="en-US" dirty="0"/>
        </a:p>
      </dgm:t>
    </dgm:pt>
    <dgm:pt modelId="{BEE9CD58-3F93-45BB-B05A-CA20EF6A83B2}" type="parTrans" cxnId="{CADC7DD8-EAE4-4617-8C90-28EB98554296}">
      <dgm:prSet/>
      <dgm:spPr/>
      <dgm:t>
        <a:bodyPr/>
        <a:lstStyle/>
        <a:p>
          <a:endParaRPr lang="en-US"/>
        </a:p>
      </dgm:t>
    </dgm:pt>
    <dgm:pt modelId="{D2BC24DA-97A1-4424-9328-BA85D5928ED8}" type="sibTrans" cxnId="{CADC7DD8-EAE4-4617-8C90-28EB98554296}">
      <dgm:prSet/>
      <dgm:spPr/>
      <dgm:t>
        <a:bodyPr/>
        <a:lstStyle/>
        <a:p>
          <a:endParaRPr lang="en-US"/>
        </a:p>
      </dgm:t>
    </dgm:pt>
    <dgm:pt modelId="{66200C1B-A8D8-46AF-BC22-DD9EB1024DE2}">
      <dgm:prSet phldrT="[Text]" phldr="0"/>
      <dgm:spPr/>
      <dgm:t>
        <a:bodyPr/>
        <a:lstStyle/>
        <a:p>
          <a:pPr>
            <a:buNone/>
          </a:pPr>
          <a:r>
            <a:rPr lang="ru-RU" dirty="0"/>
            <a:t>👉 Кои 3–5 </a:t>
          </a:r>
          <a:r>
            <a:rPr lang="ru-RU" b="1" dirty="0"/>
            <a:t>приоритети</a:t>
          </a:r>
          <a:r>
            <a:rPr lang="ru-RU" dirty="0"/>
            <a:t> се најважни за развој на зелена инфраструктура во регионот?</a:t>
          </a:r>
          <a:endParaRPr lang="en-US" dirty="0"/>
        </a:p>
      </dgm:t>
    </dgm:pt>
    <dgm:pt modelId="{CD42CB15-D5D7-42CD-BF91-F09B6A5DDE9D}" type="parTrans" cxnId="{6E5A234E-FED4-402B-BA33-3890864531B4}">
      <dgm:prSet/>
      <dgm:spPr/>
      <dgm:t>
        <a:bodyPr/>
        <a:lstStyle/>
        <a:p>
          <a:endParaRPr lang="en-US"/>
        </a:p>
      </dgm:t>
    </dgm:pt>
    <dgm:pt modelId="{F33BAA25-3E10-432E-BA5F-CC17213F2F44}" type="sibTrans" cxnId="{6E5A234E-FED4-402B-BA33-3890864531B4}">
      <dgm:prSet/>
      <dgm:spPr/>
      <dgm:t>
        <a:bodyPr/>
        <a:lstStyle/>
        <a:p>
          <a:endParaRPr lang="en-US"/>
        </a:p>
      </dgm:t>
    </dgm:pt>
    <dgm:pt modelId="{89ACAC34-C2FC-4447-9CE1-10705E5C97BE}">
      <dgm:prSet phldrT="[Text]" phldr="0"/>
      <dgm:spPr/>
      <dgm:t>
        <a:bodyPr/>
        <a:lstStyle/>
        <a:p>
          <a:pPr>
            <a:buNone/>
          </a:pPr>
          <a:r>
            <a:rPr lang="ru-RU" b="1" dirty="0"/>
            <a:t>Формулирајте ги приоритетите како конкретни насоки:</a:t>
          </a:r>
          <a:endParaRPr lang="en-US" dirty="0"/>
        </a:p>
      </dgm:t>
    </dgm:pt>
    <dgm:pt modelId="{419D2C38-3A03-4FE1-886C-BAE599E1C210}" type="parTrans" cxnId="{96EDF91D-885A-4F5A-9ED1-2E5BC9E5EFEA}">
      <dgm:prSet/>
      <dgm:spPr/>
      <dgm:t>
        <a:bodyPr/>
        <a:lstStyle/>
        <a:p>
          <a:endParaRPr lang="en-US"/>
        </a:p>
      </dgm:t>
    </dgm:pt>
    <dgm:pt modelId="{2BB769CA-D665-4E3D-AC03-F05FFB603E37}" type="sibTrans" cxnId="{96EDF91D-885A-4F5A-9ED1-2E5BC9E5EFEA}">
      <dgm:prSet/>
      <dgm:spPr/>
      <dgm:t>
        <a:bodyPr/>
        <a:lstStyle/>
        <a:p>
          <a:endParaRPr lang="en-US"/>
        </a:p>
      </dgm:t>
    </dgm:pt>
    <dgm:pt modelId="{BB7A1F0A-0F58-4DD9-9324-81E98607FAC3}">
      <dgm:prSet phldrT="[Text]" phldr="0"/>
      <dgm:spPr/>
      <dgm:t>
        <a:bodyPr/>
        <a:lstStyle/>
        <a:p>
          <a:pPr>
            <a:buNone/>
          </a:pPr>
          <a:r>
            <a:rPr lang="ru-RU" dirty="0"/>
            <a:t>Приоритетите треба да одговорат на:</a:t>
          </a:r>
          <a:endParaRPr lang="en-US" dirty="0"/>
        </a:p>
      </dgm:t>
    </dgm:pt>
    <dgm:pt modelId="{900AD456-C124-4B1C-A37A-FF09A3C9CA4E}" type="parTrans" cxnId="{E3C227F1-C885-40A0-A5E5-F2CC712555CB}">
      <dgm:prSet/>
      <dgm:spPr/>
      <dgm:t>
        <a:bodyPr/>
        <a:lstStyle/>
        <a:p>
          <a:endParaRPr lang="en-US"/>
        </a:p>
      </dgm:t>
    </dgm:pt>
    <dgm:pt modelId="{11419F1C-A043-4B8A-918F-2461730D33CB}" type="sibTrans" cxnId="{E3C227F1-C885-40A0-A5E5-F2CC712555CB}">
      <dgm:prSet/>
      <dgm:spPr/>
      <dgm:t>
        <a:bodyPr/>
        <a:lstStyle/>
        <a:p>
          <a:endParaRPr lang="en-US"/>
        </a:p>
      </dgm:t>
    </dgm:pt>
    <dgm:pt modelId="{2089C0F5-453A-4162-8808-3238FC435A17}">
      <dgm:prSet phldrT="[Text]" phldr="0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/>
            <a:t>Што треба да се постигне?</a:t>
          </a:r>
        </a:p>
      </dgm:t>
    </dgm:pt>
    <dgm:pt modelId="{327E465B-D138-46FA-ACA4-1AEAE7CDA9AC}" type="parTrans" cxnId="{5A576022-2A3D-4EA5-8894-973710C6EE14}">
      <dgm:prSet/>
      <dgm:spPr/>
      <dgm:t>
        <a:bodyPr/>
        <a:lstStyle/>
        <a:p>
          <a:endParaRPr lang="en-US"/>
        </a:p>
      </dgm:t>
    </dgm:pt>
    <dgm:pt modelId="{0E1742A0-E695-4A8A-914F-5D8D49F5AF83}" type="sibTrans" cxnId="{5A576022-2A3D-4EA5-8894-973710C6EE14}">
      <dgm:prSet/>
      <dgm:spPr/>
      <dgm:t>
        <a:bodyPr/>
        <a:lstStyle/>
        <a:p>
          <a:endParaRPr lang="en-US"/>
        </a:p>
      </dgm:t>
    </dgm:pt>
    <dgm:pt modelId="{8F1437E0-7578-4DAE-B121-DB362144F346}">
      <dgm:prSet phldrT="[Text]" phldr="0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mk-MK"/>
            <a:t>Каде/во кој сектор?</a:t>
          </a:r>
        </a:p>
      </dgm:t>
    </dgm:pt>
    <dgm:pt modelId="{9C401665-4878-4705-A0F7-9CD07B7D5E2A}" type="parTrans" cxnId="{41ECA41A-7642-4A57-8F19-154FD49490C9}">
      <dgm:prSet/>
      <dgm:spPr/>
      <dgm:t>
        <a:bodyPr/>
        <a:lstStyle/>
        <a:p>
          <a:endParaRPr lang="en-US"/>
        </a:p>
      </dgm:t>
    </dgm:pt>
    <dgm:pt modelId="{B494E065-8224-4EC3-957D-CB2EE4D9569E}" type="sibTrans" cxnId="{41ECA41A-7642-4A57-8F19-154FD49490C9}">
      <dgm:prSet/>
      <dgm:spPr/>
      <dgm:t>
        <a:bodyPr/>
        <a:lstStyle/>
        <a:p>
          <a:endParaRPr lang="en-US"/>
        </a:p>
      </dgm:t>
    </dgm:pt>
    <dgm:pt modelId="{4AEC92D3-7755-4212-8EE1-C70A970CE96C}">
      <dgm:prSet phldrT="[Text]" phldr="0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mk-MK"/>
            <a:t>Зошто е тоа важно?</a:t>
          </a:r>
        </a:p>
      </dgm:t>
    </dgm:pt>
    <dgm:pt modelId="{B9818C05-01B0-43F1-A5F6-8922E36DD0D0}" type="parTrans" cxnId="{0B162E03-4BF8-435B-8296-0475DA439685}">
      <dgm:prSet/>
      <dgm:spPr/>
      <dgm:t>
        <a:bodyPr/>
        <a:lstStyle/>
        <a:p>
          <a:endParaRPr lang="en-US"/>
        </a:p>
      </dgm:t>
    </dgm:pt>
    <dgm:pt modelId="{2EE0147C-71AB-4841-9FFB-0DD96384271A}" type="sibTrans" cxnId="{0B162E03-4BF8-435B-8296-0475DA439685}">
      <dgm:prSet/>
      <dgm:spPr/>
      <dgm:t>
        <a:bodyPr/>
        <a:lstStyle/>
        <a:p>
          <a:endParaRPr lang="en-US"/>
        </a:p>
      </dgm:t>
    </dgm:pt>
    <dgm:pt modelId="{7A53E979-7136-4EFA-BB10-DF57C3A89182}">
      <dgm:prSet phldrT="[Text]" phldr="0"/>
      <dgm:spPr/>
      <dgm:t>
        <a:bodyPr/>
        <a:lstStyle/>
        <a:p>
          <a:pPr>
            <a:buNone/>
          </a:pPr>
          <a:r>
            <a:rPr lang="ru-RU" b="1" dirty="0"/>
            <a:t>Пример за формулација на приоритет:</a:t>
          </a:r>
          <a:endParaRPr lang="en-US" dirty="0"/>
        </a:p>
      </dgm:t>
    </dgm:pt>
    <dgm:pt modelId="{EAF935C7-8684-4D43-8AFD-2722A0D362AC}" type="parTrans" cxnId="{2BF82BD7-8646-4467-AE04-947782ED17E4}">
      <dgm:prSet/>
      <dgm:spPr/>
      <dgm:t>
        <a:bodyPr/>
        <a:lstStyle/>
        <a:p>
          <a:endParaRPr lang="en-US"/>
        </a:p>
      </dgm:t>
    </dgm:pt>
    <dgm:pt modelId="{E41557E4-A98E-4310-A5F7-CEC7E5F9E2CD}" type="sibTrans" cxnId="{2BF82BD7-8646-4467-AE04-947782ED17E4}">
      <dgm:prSet/>
      <dgm:spPr/>
      <dgm:t>
        <a:bodyPr/>
        <a:lstStyle/>
        <a:p>
          <a:endParaRPr lang="en-US"/>
        </a:p>
      </dgm:t>
    </dgm:pt>
    <dgm:pt modelId="{F770220B-6E10-45CA-86DF-18784F61F420}">
      <dgm:prSet phldrT="[Text]" phldr="0"/>
      <dgm:spPr/>
      <dgm:t>
        <a:bodyPr/>
        <a:lstStyle/>
        <a:p>
          <a:pPr>
            <a:buNone/>
          </a:pPr>
          <a:r>
            <a:rPr lang="ru-RU" dirty="0"/>
            <a:t>„Зголемување на урбаното зеленило во централните зони на Штип и Кочани до 2030, преку засадување дрвја и отворање на нови мини-паркови.“</a:t>
          </a:r>
          <a:br>
            <a:rPr lang="ru-RU" dirty="0"/>
          </a:br>
          <a:endParaRPr lang="ru-RU" dirty="0"/>
        </a:p>
      </dgm:t>
    </dgm:pt>
    <dgm:pt modelId="{D7E49ED2-2A3F-4ADE-B64B-42E41BC5BA81}" type="parTrans" cxnId="{D27104C7-E047-432E-AF98-8626DE6F231A}">
      <dgm:prSet/>
      <dgm:spPr/>
      <dgm:t>
        <a:bodyPr/>
        <a:lstStyle/>
        <a:p>
          <a:endParaRPr lang="en-US"/>
        </a:p>
      </dgm:t>
    </dgm:pt>
    <dgm:pt modelId="{7D6AAE68-ACF7-49F2-A683-E638B9D8744F}" type="sibTrans" cxnId="{D27104C7-E047-432E-AF98-8626DE6F231A}">
      <dgm:prSet/>
      <dgm:spPr/>
      <dgm:t>
        <a:bodyPr/>
        <a:lstStyle/>
        <a:p>
          <a:endParaRPr lang="en-US"/>
        </a:p>
      </dgm:t>
    </dgm:pt>
    <dgm:pt modelId="{6237B172-D5C6-4081-B5E5-A0C11785252F}" type="pres">
      <dgm:prSet presAssocID="{FAA46561-2A5C-42C9-9A15-20D9C37ECCB2}" presName="Name0" presStyleCnt="0">
        <dgm:presLayoutVars>
          <dgm:dir/>
          <dgm:resizeHandles val="exact"/>
        </dgm:presLayoutVars>
      </dgm:prSet>
      <dgm:spPr/>
    </dgm:pt>
    <dgm:pt modelId="{1015BE5E-76DA-4C62-9465-EE65A981BA47}" type="pres">
      <dgm:prSet presAssocID="{53EC1EAC-2318-4073-9FDD-F81BCA29B763}" presName="node" presStyleLbl="node1" presStyleIdx="0" presStyleCnt="6">
        <dgm:presLayoutVars>
          <dgm:bulletEnabled val="1"/>
        </dgm:presLayoutVars>
      </dgm:prSet>
      <dgm:spPr/>
    </dgm:pt>
    <dgm:pt modelId="{512C2764-7FEF-4052-9B8A-B641707AC9E2}" type="pres">
      <dgm:prSet presAssocID="{41BDF0A4-71EC-4C48-8331-8037403272C5}" presName="sibTrans" presStyleLbl="sibTrans1D1" presStyleIdx="0" presStyleCnt="5"/>
      <dgm:spPr/>
    </dgm:pt>
    <dgm:pt modelId="{E209ED45-D118-4272-AB4F-F10F1C2417D6}" type="pres">
      <dgm:prSet presAssocID="{41BDF0A4-71EC-4C48-8331-8037403272C5}" presName="connectorText" presStyleLbl="sibTrans1D1" presStyleIdx="0" presStyleCnt="5"/>
      <dgm:spPr/>
    </dgm:pt>
    <dgm:pt modelId="{F29C5A91-F3A5-4FA4-9181-D7ECDE27552F}" type="pres">
      <dgm:prSet presAssocID="{131104F3-F9D2-4B9C-A467-85EDD5768175}" presName="node" presStyleLbl="node1" presStyleIdx="1" presStyleCnt="6">
        <dgm:presLayoutVars>
          <dgm:bulletEnabled val="1"/>
        </dgm:presLayoutVars>
      </dgm:prSet>
      <dgm:spPr/>
    </dgm:pt>
    <dgm:pt modelId="{E4D886C7-92A3-45BB-9320-7520D3EDD97F}" type="pres">
      <dgm:prSet presAssocID="{D17CF380-8763-4838-9E94-811457A28F64}" presName="sibTrans" presStyleLbl="sibTrans1D1" presStyleIdx="1" presStyleCnt="5"/>
      <dgm:spPr/>
    </dgm:pt>
    <dgm:pt modelId="{41547533-2C25-47ED-841E-60937033BD2E}" type="pres">
      <dgm:prSet presAssocID="{D17CF380-8763-4838-9E94-811457A28F64}" presName="connectorText" presStyleLbl="sibTrans1D1" presStyleIdx="1" presStyleCnt="5"/>
      <dgm:spPr/>
    </dgm:pt>
    <dgm:pt modelId="{93E8CFE4-437B-4C1B-AE08-FC436A0A64A0}" type="pres">
      <dgm:prSet presAssocID="{A99171F5-2675-43B2-8776-65044606EEC9}" presName="node" presStyleLbl="node1" presStyleIdx="2" presStyleCnt="6">
        <dgm:presLayoutVars>
          <dgm:bulletEnabled val="1"/>
        </dgm:presLayoutVars>
      </dgm:prSet>
      <dgm:spPr/>
    </dgm:pt>
    <dgm:pt modelId="{6B718A63-09ED-49C4-B21E-9FF49F667457}" type="pres">
      <dgm:prSet presAssocID="{D2BC24DA-97A1-4424-9328-BA85D5928ED8}" presName="sibTrans" presStyleLbl="sibTrans1D1" presStyleIdx="2" presStyleCnt="5"/>
      <dgm:spPr/>
    </dgm:pt>
    <dgm:pt modelId="{4DA07B9D-D7D0-4F91-A007-BCABF44848FF}" type="pres">
      <dgm:prSet presAssocID="{D2BC24DA-97A1-4424-9328-BA85D5928ED8}" presName="connectorText" presStyleLbl="sibTrans1D1" presStyleIdx="2" presStyleCnt="5"/>
      <dgm:spPr/>
    </dgm:pt>
    <dgm:pt modelId="{557319F6-177C-498C-82DC-D9FC9055F086}" type="pres">
      <dgm:prSet presAssocID="{89ACAC34-C2FC-4447-9CE1-10705E5C97BE}" presName="node" presStyleLbl="node1" presStyleIdx="3" presStyleCnt="6">
        <dgm:presLayoutVars>
          <dgm:bulletEnabled val="1"/>
        </dgm:presLayoutVars>
      </dgm:prSet>
      <dgm:spPr/>
    </dgm:pt>
    <dgm:pt modelId="{8810749D-1F95-4F7D-9D49-34DDA71BC632}" type="pres">
      <dgm:prSet presAssocID="{2BB769CA-D665-4E3D-AC03-F05FFB603E37}" presName="sibTrans" presStyleLbl="sibTrans1D1" presStyleIdx="3" presStyleCnt="5"/>
      <dgm:spPr/>
    </dgm:pt>
    <dgm:pt modelId="{0B52F4D7-E2AA-41DD-89C5-5C0AF9FDDEDE}" type="pres">
      <dgm:prSet presAssocID="{2BB769CA-D665-4E3D-AC03-F05FFB603E37}" presName="connectorText" presStyleLbl="sibTrans1D1" presStyleIdx="3" presStyleCnt="5"/>
      <dgm:spPr/>
    </dgm:pt>
    <dgm:pt modelId="{7AB9229A-17EB-4E88-904A-845081698C58}" type="pres">
      <dgm:prSet presAssocID="{7A53E979-7136-4EFA-BB10-DF57C3A89182}" presName="node" presStyleLbl="node1" presStyleIdx="4" presStyleCnt="6">
        <dgm:presLayoutVars>
          <dgm:bulletEnabled val="1"/>
        </dgm:presLayoutVars>
      </dgm:prSet>
      <dgm:spPr/>
    </dgm:pt>
    <dgm:pt modelId="{7CC304C5-A538-438B-936F-B863B356BFD8}" type="pres">
      <dgm:prSet presAssocID="{E41557E4-A98E-4310-A5F7-CEC7E5F9E2CD}" presName="sibTrans" presStyleLbl="sibTrans1D1" presStyleIdx="4" presStyleCnt="5"/>
      <dgm:spPr/>
    </dgm:pt>
    <dgm:pt modelId="{3DDA8273-CC5D-4848-867A-E6633946018C}" type="pres">
      <dgm:prSet presAssocID="{E41557E4-A98E-4310-A5F7-CEC7E5F9E2CD}" presName="connectorText" presStyleLbl="sibTrans1D1" presStyleIdx="4" presStyleCnt="5"/>
      <dgm:spPr/>
    </dgm:pt>
    <dgm:pt modelId="{A5E17240-7F40-41BA-BC46-E4F757D572D8}" type="pres">
      <dgm:prSet presAssocID="{F770220B-6E10-45CA-86DF-18784F61F420}" presName="node" presStyleLbl="node1" presStyleIdx="5" presStyleCnt="6">
        <dgm:presLayoutVars>
          <dgm:bulletEnabled val="1"/>
        </dgm:presLayoutVars>
      </dgm:prSet>
      <dgm:spPr/>
    </dgm:pt>
  </dgm:ptLst>
  <dgm:cxnLst>
    <dgm:cxn modelId="{0B162E03-4BF8-435B-8296-0475DA439685}" srcId="{89ACAC34-C2FC-4447-9CE1-10705E5C97BE}" destId="{4AEC92D3-7755-4212-8EE1-C70A970CE96C}" srcOrd="3" destOrd="0" parTransId="{B9818C05-01B0-43F1-A5F6-8922E36DD0D0}" sibTransId="{2EE0147C-71AB-4841-9FFB-0DD96384271A}"/>
    <dgm:cxn modelId="{E723730F-2B20-4F63-9995-4BF6861A2305}" type="presOf" srcId="{FAA46561-2A5C-42C9-9A15-20D9C37ECCB2}" destId="{6237B172-D5C6-4081-B5E5-A0C11785252F}" srcOrd="0" destOrd="0" presId="urn:microsoft.com/office/officeart/2016/7/layout/RepeatingBendingProcessNew"/>
    <dgm:cxn modelId="{41ECA41A-7642-4A57-8F19-154FD49490C9}" srcId="{89ACAC34-C2FC-4447-9CE1-10705E5C97BE}" destId="{8F1437E0-7578-4DAE-B121-DB362144F346}" srcOrd="2" destOrd="0" parTransId="{9C401665-4878-4705-A0F7-9CD07B7D5E2A}" sibTransId="{B494E065-8224-4EC3-957D-CB2EE4D9569E}"/>
    <dgm:cxn modelId="{96EDF91D-885A-4F5A-9ED1-2E5BC9E5EFEA}" srcId="{FAA46561-2A5C-42C9-9A15-20D9C37ECCB2}" destId="{89ACAC34-C2FC-4447-9CE1-10705E5C97BE}" srcOrd="3" destOrd="0" parTransId="{419D2C38-3A03-4FE1-886C-BAE599E1C210}" sibTransId="{2BB769CA-D665-4E3D-AC03-F05FFB603E37}"/>
    <dgm:cxn modelId="{5A576022-2A3D-4EA5-8894-973710C6EE14}" srcId="{89ACAC34-C2FC-4447-9CE1-10705E5C97BE}" destId="{2089C0F5-453A-4162-8808-3238FC435A17}" srcOrd="1" destOrd="0" parTransId="{327E465B-D138-46FA-ACA4-1AEAE7CDA9AC}" sibTransId="{0E1742A0-E695-4A8A-914F-5D8D49F5AF83}"/>
    <dgm:cxn modelId="{B3917C2E-C094-4A0A-ACCA-5339C255AB3B}" type="presOf" srcId="{D17CF380-8763-4838-9E94-811457A28F64}" destId="{41547533-2C25-47ED-841E-60937033BD2E}" srcOrd="1" destOrd="0" presId="urn:microsoft.com/office/officeart/2016/7/layout/RepeatingBendingProcessNew"/>
    <dgm:cxn modelId="{41AFF33A-DA02-4A48-A58B-367C779F4142}" srcId="{131104F3-F9D2-4B9C-A467-85EDD5768175}" destId="{57EB8FF6-6C17-423C-A1B7-B2AFC74BE1E5}" srcOrd="1" destOrd="0" parTransId="{0D8841FE-652B-4B73-A2AF-F39828EB9378}" sibTransId="{895D9D86-FBD5-4EC0-B96B-C00CDE6676C1}"/>
    <dgm:cxn modelId="{9ABF403B-62FB-45C4-A6EA-13FA9014E762}" srcId="{131104F3-F9D2-4B9C-A467-85EDD5768175}" destId="{F80E28D1-A057-4049-AF7A-294C77AD52C3}" srcOrd="0" destOrd="0" parTransId="{4C672487-896D-4D47-BF58-0BC6F3DD3F54}" sibTransId="{03028BEA-C8EA-4676-851D-E86FAF97151B}"/>
    <dgm:cxn modelId="{A76AF23B-0CCA-43EB-8879-47D792FF226D}" type="presOf" srcId="{57EB8FF6-6C17-423C-A1B7-B2AFC74BE1E5}" destId="{F29C5A91-F3A5-4FA4-9181-D7ECDE27552F}" srcOrd="0" destOrd="2" presId="urn:microsoft.com/office/officeart/2016/7/layout/RepeatingBendingProcessNew"/>
    <dgm:cxn modelId="{519D633C-B87C-48EE-B960-57D3BF24F3B0}" type="presOf" srcId="{A99171F5-2675-43B2-8776-65044606EEC9}" destId="{93E8CFE4-437B-4C1B-AE08-FC436A0A64A0}" srcOrd="0" destOrd="0" presId="urn:microsoft.com/office/officeart/2016/7/layout/RepeatingBendingProcessNew"/>
    <dgm:cxn modelId="{0946533D-3904-403E-A7C8-EFB5933E01AA}" type="presOf" srcId="{D17CF380-8763-4838-9E94-811457A28F64}" destId="{E4D886C7-92A3-45BB-9320-7520D3EDD97F}" srcOrd="0" destOrd="0" presId="urn:microsoft.com/office/officeart/2016/7/layout/RepeatingBendingProcessNew"/>
    <dgm:cxn modelId="{9966125B-115B-4A83-B088-8283DCBA8975}" type="presOf" srcId="{E41557E4-A98E-4310-A5F7-CEC7E5F9E2CD}" destId="{7CC304C5-A538-438B-936F-B863B356BFD8}" srcOrd="0" destOrd="0" presId="urn:microsoft.com/office/officeart/2016/7/layout/RepeatingBendingProcessNew"/>
    <dgm:cxn modelId="{519C4044-B512-4474-BAB5-4AD77838AF96}" type="presOf" srcId="{66200C1B-A8D8-46AF-BC22-DD9EB1024DE2}" destId="{93E8CFE4-437B-4C1B-AE08-FC436A0A64A0}" srcOrd="0" destOrd="1" presId="urn:microsoft.com/office/officeart/2016/7/layout/RepeatingBendingProcessNew"/>
    <dgm:cxn modelId="{46673C6A-4D38-447D-BC69-9666CC8B018A}" srcId="{53EC1EAC-2318-4073-9FDD-F81BCA29B763}" destId="{DA127475-2B89-41AA-B839-6FDDA549FB3B}" srcOrd="0" destOrd="0" parTransId="{9D7AA9CD-17DA-43F7-99F4-B72C0010C494}" sibTransId="{687F0BDF-2094-44FC-A5D2-2D23809959BB}"/>
    <dgm:cxn modelId="{6E5A234E-FED4-402B-BA33-3890864531B4}" srcId="{A99171F5-2675-43B2-8776-65044606EEC9}" destId="{66200C1B-A8D8-46AF-BC22-DD9EB1024DE2}" srcOrd="0" destOrd="0" parTransId="{CD42CB15-D5D7-42CD-BF91-F09B6A5DDE9D}" sibTransId="{F33BAA25-3E10-432E-BA5F-CC17213F2F44}"/>
    <dgm:cxn modelId="{0CE5774F-F6D2-4A6C-8F28-95EFF0E116D5}" type="presOf" srcId="{2089C0F5-453A-4162-8808-3238FC435A17}" destId="{557319F6-177C-498C-82DC-D9FC9055F086}" srcOrd="0" destOrd="2" presId="urn:microsoft.com/office/officeart/2016/7/layout/RepeatingBendingProcessNew"/>
    <dgm:cxn modelId="{1EC28C72-774A-425C-8BCC-52EF2610CDEC}" srcId="{FAA46561-2A5C-42C9-9A15-20D9C37ECCB2}" destId="{53EC1EAC-2318-4073-9FDD-F81BCA29B763}" srcOrd="0" destOrd="0" parTransId="{398E28A1-C051-4F6C-9B62-54A107C154D1}" sibTransId="{41BDF0A4-71EC-4C48-8331-8037403272C5}"/>
    <dgm:cxn modelId="{B208428A-32C8-4888-B870-D5DCB6E23A59}" type="presOf" srcId="{2BB769CA-D665-4E3D-AC03-F05FFB603E37}" destId="{0B52F4D7-E2AA-41DD-89C5-5C0AF9FDDEDE}" srcOrd="1" destOrd="0" presId="urn:microsoft.com/office/officeart/2016/7/layout/RepeatingBendingProcessNew"/>
    <dgm:cxn modelId="{EBC67DA2-BB40-475B-B62F-4382017CDE5B}" type="presOf" srcId="{F770220B-6E10-45CA-86DF-18784F61F420}" destId="{A5E17240-7F40-41BA-BC46-E4F757D572D8}" srcOrd="0" destOrd="0" presId="urn:microsoft.com/office/officeart/2016/7/layout/RepeatingBendingProcessNew"/>
    <dgm:cxn modelId="{FBC737A6-93AD-4095-B813-4BBB4D90FA94}" type="presOf" srcId="{41BDF0A4-71EC-4C48-8331-8037403272C5}" destId="{512C2764-7FEF-4052-9B8A-B641707AC9E2}" srcOrd="0" destOrd="0" presId="urn:microsoft.com/office/officeart/2016/7/layout/RepeatingBendingProcessNew"/>
    <dgm:cxn modelId="{803442B7-76B9-491A-B278-848C9BA45482}" type="presOf" srcId="{BB7A1F0A-0F58-4DD9-9324-81E98607FAC3}" destId="{557319F6-177C-498C-82DC-D9FC9055F086}" srcOrd="0" destOrd="1" presId="urn:microsoft.com/office/officeart/2016/7/layout/RepeatingBendingProcessNew"/>
    <dgm:cxn modelId="{E424DFBA-E538-46B4-8279-55E5A203630C}" type="presOf" srcId="{7A53E979-7136-4EFA-BB10-DF57C3A89182}" destId="{7AB9229A-17EB-4E88-904A-845081698C58}" srcOrd="0" destOrd="0" presId="urn:microsoft.com/office/officeart/2016/7/layout/RepeatingBendingProcessNew"/>
    <dgm:cxn modelId="{D27104C7-E047-432E-AF98-8626DE6F231A}" srcId="{FAA46561-2A5C-42C9-9A15-20D9C37ECCB2}" destId="{F770220B-6E10-45CA-86DF-18784F61F420}" srcOrd="5" destOrd="0" parTransId="{D7E49ED2-2A3F-4ADE-B64B-42E41BC5BA81}" sibTransId="{7D6AAE68-ACF7-49F2-A683-E638B9D8744F}"/>
    <dgm:cxn modelId="{8940B9CC-E89F-47EB-B739-F31CF1B2DAA4}" type="presOf" srcId="{DA127475-2B89-41AA-B839-6FDDA549FB3B}" destId="{1015BE5E-76DA-4C62-9465-EE65A981BA47}" srcOrd="0" destOrd="1" presId="urn:microsoft.com/office/officeart/2016/7/layout/RepeatingBendingProcessNew"/>
    <dgm:cxn modelId="{16C803CE-EA60-439A-AF03-77D5566AC9ED}" srcId="{FAA46561-2A5C-42C9-9A15-20D9C37ECCB2}" destId="{131104F3-F9D2-4B9C-A467-85EDD5768175}" srcOrd="1" destOrd="0" parTransId="{6F59950A-97AF-49BE-A94D-E800C1117CE1}" sibTransId="{D17CF380-8763-4838-9E94-811457A28F64}"/>
    <dgm:cxn modelId="{2BF82BD7-8646-4467-AE04-947782ED17E4}" srcId="{FAA46561-2A5C-42C9-9A15-20D9C37ECCB2}" destId="{7A53E979-7136-4EFA-BB10-DF57C3A89182}" srcOrd="4" destOrd="0" parTransId="{EAF935C7-8684-4D43-8AFD-2722A0D362AC}" sibTransId="{E41557E4-A98E-4310-A5F7-CEC7E5F9E2CD}"/>
    <dgm:cxn modelId="{CADC7DD8-EAE4-4617-8C90-28EB98554296}" srcId="{FAA46561-2A5C-42C9-9A15-20D9C37ECCB2}" destId="{A99171F5-2675-43B2-8776-65044606EEC9}" srcOrd="2" destOrd="0" parTransId="{BEE9CD58-3F93-45BB-B05A-CA20EF6A83B2}" sibTransId="{D2BC24DA-97A1-4424-9328-BA85D5928ED8}"/>
    <dgm:cxn modelId="{F0BFDBDB-5760-4F67-82FA-7574BCB15FB0}" type="presOf" srcId="{41BDF0A4-71EC-4C48-8331-8037403272C5}" destId="{E209ED45-D118-4272-AB4F-F10F1C2417D6}" srcOrd="1" destOrd="0" presId="urn:microsoft.com/office/officeart/2016/7/layout/RepeatingBendingProcessNew"/>
    <dgm:cxn modelId="{578DF4DC-91F0-4E28-89F7-E426F3DF130F}" type="presOf" srcId="{D2BC24DA-97A1-4424-9328-BA85D5928ED8}" destId="{4DA07B9D-D7D0-4F91-A007-BCABF44848FF}" srcOrd="1" destOrd="0" presId="urn:microsoft.com/office/officeart/2016/7/layout/RepeatingBendingProcessNew"/>
    <dgm:cxn modelId="{580AE2DD-565B-43A2-8E7B-E79E360F27CB}" type="presOf" srcId="{53EC1EAC-2318-4073-9FDD-F81BCA29B763}" destId="{1015BE5E-76DA-4C62-9465-EE65A981BA47}" srcOrd="0" destOrd="0" presId="urn:microsoft.com/office/officeart/2016/7/layout/RepeatingBendingProcessNew"/>
    <dgm:cxn modelId="{2AEB8FDF-BEC0-47D7-8D89-61A1AEA5891B}" type="presOf" srcId="{4AEC92D3-7755-4212-8EE1-C70A970CE96C}" destId="{557319F6-177C-498C-82DC-D9FC9055F086}" srcOrd="0" destOrd="4" presId="urn:microsoft.com/office/officeart/2016/7/layout/RepeatingBendingProcessNew"/>
    <dgm:cxn modelId="{9D4B7DE1-FB6D-4BAD-8EC5-31083F80E143}" type="presOf" srcId="{F80E28D1-A057-4049-AF7A-294C77AD52C3}" destId="{F29C5A91-F3A5-4FA4-9181-D7ECDE27552F}" srcOrd="0" destOrd="1" presId="urn:microsoft.com/office/officeart/2016/7/layout/RepeatingBendingProcessNew"/>
    <dgm:cxn modelId="{39817FEB-085A-43B5-B5F8-B4C765A24D49}" type="presOf" srcId="{131104F3-F9D2-4B9C-A467-85EDD5768175}" destId="{F29C5A91-F3A5-4FA4-9181-D7ECDE27552F}" srcOrd="0" destOrd="0" presId="urn:microsoft.com/office/officeart/2016/7/layout/RepeatingBendingProcessNew"/>
    <dgm:cxn modelId="{957E7FEC-4F84-4AC5-9B61-F2A562F34721}" type="presOf" srcId="{89ACAC34-C2FC-4447-9CE1-10705E5C97BE}" destId="{557319F6-177C-498C-82DC-D9FC9055F086}" srcOrd="0" destOrd="0" presId="urn:microsoft.com/office/officeart/2016/7/layout/RepeatingBendingProcessNew"/>
    <dgm:cxn modelId="{C8C756F0-65FD-4230-8CC8-4F60553A94CB}" type="presOf" srcId="{D2BC24DA-97A1-4424-9328-BA85D5928ED8}" destId="{6B718A63-09ED-49C4-B21E-9FF49F667457}" srcOrd="0" destOrd="0" presId="urn:microsoft.com/office/officeart/2016/7/layout/RepeatingBendingProcessNew"/>
    <dgm:cxn modelId="{8849B4F0-11F4-4ED5-BA4D-6A4089B87E98}" type="presOf" srcId="{E41557E4-A98E-4310-A5F7-CEC7E5F9E2CD}" destId="{3DDA8273-CC5D-4848-867A-E6633946018C}" srcOrd="1" destOrd="0" presId="urn:microsoft.com/office/officeart/2016/7/layout/RepeatingBendingProcessNew"/>
    <dgm:cxn modelId="{E3C227F1-C885-40A0-A5E5-F2CC712555CB}" srcId="{89ACAC34-C2FC-4447-9CE1-10705E5C97BE}" destId="{BB7A1F0A-0F58-4DD9-9324-81E98607FAC3}" srcOrd="0" destOrd="0" parTransId="{900AD456-C124-4B1C-A37A-FF09A3C9CA4E}" sibTransId="{11419F1C-A043-4B8A-918F-2461730D33CB}"/>
    <dgm:cxn modelId="{BA670EF6-1B55-4CC8-8BD2-920E23A119AE}" type="presOf" srcId="{2BB769CA-D665-4E3D-AC03-F05FFB603E37}" destId="{8810749D-1F95-4F7D-9D49-34DDA71BC632}" srcOrd="0" destOrd="0" presId="urn:microsoft.com/office/officeart/2016/7/layout/RepeatingBendingProcessNew"/>
    <dgm:cxn modelId="{9B30F2FC-5417-444C-B3DD-2A4B81111033}" type="presOf" srcId="{8F1437E0-7578-4DAE-B121-DB362144F346}" destId="{557319F6-177C-498C-82DC-D9FC9055F086}" srcOrd="0" destOrd="3" presId="urn:microsoft.com/office/officeart/2016/7/layout/RepeatingBendingProcessNew"/>
    <dgm:cxn modelId="{21D86F5F-A8AF-43B7-83A4-0F6D8EAEC0B3}" type="presParOf" srcId="{6237B172-D5C6-4081-B5E5-A0C11785252F}" destId="{1015BE5E-76DA-4C62-9465-EE65A981BA47}" srcOrd="0" destOrd="0" presId="urn:microsoft.com/office/officeart/2016/7/layout/RepeatingBendingProcessNew"/>
    <dgm:cxn modelId="{32445731-CE73-4421-AE8E-E3A15276CE7D}" type="presParOf" srcId="{6237B172-D5C6-4081-B5E5-A0C11785252F}" destId="{512C2764-7FEF-4052-9B8A-B641707AC9E2}" srcOrd="1" destOrd="0" presId="urn:microsoft.com/office/officeart/2016/7/layout/RepeatingBendingProcessNew"/>
    <dgm:cxn modelId="{7E91B525-0F6F-4BD7-B729-0050C570F1AF}" type="presParOf" srcId="{512C2764-7FEF-4052-9B8A-B641707AC9E2}" destId="{E209ED45-D118-4272-AB4F-F10F1C2417D6}" srcOrd="0" destOrd="0" presId="urn:microsoft.com/office/officeart/2016/7/layout/RepeatingBendingProcessNew"/>
    <dgm:cxn modelId="{61C2D325-97DB-45C2-A774-A4B79390AB89}" type="presParOf" srcId="{6237B172-D5C6-4081-B5E5-A0C11785252F}" destId="{F29C5A91-F3A5-4FA4-9181-D7ECDE27552F}" srcOrd="2" destOrd="0" presId="urn:microsoft.com/office/officeart/2016/7/layout/RepeatingBendingProcessNew"/>
    <dgm:cxn modelId="{341FA9D7-B556-4789-AC16-CEC121CE23E1}" type="presParOf" srcId="{6237B172-D5C6-4081-B5E5-A0C11785252F}" destId="{E4D886C7-92A3-45BB-9320-7520D3EDD97F}" srcOrd="3" destOrd="0" presId="urn:microsoft.com/office/officeart/2016/7/layout/RepeatingBendingProcessNew"/>
    <dgm:cxn modelId="{D86DE00A-7467-47BE-8BA4-3BFAA6902BF1}" type="presParOf" srcId="{E4D886C7-92A3-45BB-9320-7520D3EDD97F}" destId="{41547533-2C25-47ED-841E-60937033BD2E}" srcOrd="0" destOrd="0" presId="urn:microsoft.com/office/officeart/2016/7/layout/RepeatingBendingProcessNew"/>
    <dgm:cxn modelId="{88DEEFC1-D97B-4506-AC9E-7FF5E43DBB5C}" type="presParOf" srcId="{6237B172-D5C6-4081-B5E5-A0C11785252F}" destId="{93E8CFE4-437B-4C1B-AE08-FC436A0A64A0}" srcOrd="4" destOrd="0" presId="urn:microsoft.com/office/officeart/2016/7/layout/RepeatingBendingProcessNew"/>
    <dgm:cxn modelId="{7A44BC7D-4F80-45C2-A1EB-ABEEBB6E403B}" type="presParOf" srcId="{6237B172-D5C6-4081-B5E5-A0C11785252F}" destId="{6B718A63-09ED-49C4-B21E-9FF49F667457}" srcOrd="5" destOrd="0" presId="urn:microsoft.com/office/officeart/2016/7/layout/RepeatingBendingProcessNew"/>
    <dgm:cxn modelId="{BB8E42D9-0C88-477A-89A9-2A53616E344F}" type="presParOf" srcId="{6B718A63-09ED-49C4-B21E-9FF49F667457}" destId="{4DA07B9D-D7D0-4F91-A007-BCABF44848FF}" srcOrd="0" destOrd="0" presId="urn:microsoft.com/office/officeart/2016/7/layout/RepeatingBendingProcessNew"/>
    <dgm:cxn modelId="{B1C1BAFF-3F3F-4F3B-B4BD-8DF4BCEF5873}" type="presParOf" srcId="{6237B172-D5C6-4081-B5E5-A0C11785252F}" destId="{557319F6-177C-498C-82DC-D9FC9055F086}" srcOrd="6" destOrd="0" presId="urn:microsoft.com/office/officeart/2016/7/layout/RepeatingBendingProcessNew"/>
    <dgm:cxn modelId="{C59ABAC3-352A-438E-8875-05698E8D7238}" type="presParOf" srcId="{6237B172-D5C6-4081-B5E5-A0C11785252F}" destId="{8810749D-1F95-4F7D-9D49-34DDA71BC632}" srcOrd="7" destOrd="0" presId="urn:microsoft.com/office/officeart/2016/7/layout/RepeatingBendingProcessNew"/>
    <dgm:cxn modelId="{35331904-4573-41F0-A2C5-38884B54516C}" type="presParOf" srcId="{8810749D-1F95-4F7D-9D49-34DDA71BC632}" destId="{0B52F4D7-E2AA-41DD-89C5-5C0AF9FDDEDE}" srcOrd="0" destOrd="0" presId="urn:microsoft.com/office/officeart/2016/7/layout/RepeatingBendingProcessNew"/>
    <dgm:cxn modelId="{9DBC6CD7-4BFC-414D-98AF-A9BCBE3001F0}" type="presParOf" srcId="{6237B172-D5C6-4081-B5E5-A0C11785252F}" destId="{7AB9229A-17EB-4E88-904A-845081698C58}" srcOrd="8" destOrd="0" presId="urn:microsoft.com/office/officeart/2016/7/layout/RepeatingBendingProcessNew"/>
    <dgm:cxn modelId="{3C5DEFFB-F851-4596-BD41-57996302B6D7}" type="presParOf" srcId="{6237B172-D5C6-4081-B5E5-A0C11785252F}" destId="{7CC304C5-A538-438B-936F-B863B356BFD8}" srcOrd="9" destOrd="0" presId="urn:microsoft.com/office/officeart/2016/7/layout/RepeatingBendingProcessNew"/>
    <dgm:cxn modelId="{9788CF7C-D829-448B-9F22-3A1AC61434F1}" type="presParOf" srcId="{7CC304C5-A538-438B-936F-B863B356BFD8}" destId="{3DDA8273-CC5D-4848-867A-E6633946018C}" srcOrd="0" destOrd="0" presId="urn:microsoft.com/office/officeart/2016/7/layout/RepeatingBendingProcessNew"/>
    <dgm:cxn modelId="{2D878640-8FDF-4B84-86BC-265844D05BE9}" type="presParOf" srcId="{6237B172-D5C6-4081-B5E5-A0C11785252F}" destId="{A5E17240-7F40-41BA-BC46-E4F757D572D8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30FD82-BEBB-4A25-8D85-D2D7761699CB}">
      <dsp:nvSpPr>
        <dsp:cNvPr id="0" name=""/>
        <dsp:cNvSpPr/>
      </dsp:nvSpPr>
      <dsp:spPr>
        <a:xfrm>
          <a:off x="0" y="3427105"/>
          <a:ext cx="4358346" cy="22485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kern="1200" dirty="0"/>
            <a:t>До 2035, 30% од територијата е заштитена, урбаните средини содржат најмалку 30% зеленило, а 15% од пејзажите се заштитени. Секоја општина има најмалку три парка, поврзани со безбедни велосипедски и пешачки патеки, интегрирани со зелени и културно уредени површини. Заштитените зони ја чуваат природната рамнотежа и го поттикнуваат активниот и еко туризмот.</a:t>
          </a:r>
          <a:endParaRPr lang="en-US" sz="1600" kern="1200" dirty="0"/>
        </a:p>
      </dsp:txBody>
      <dsp:txXfrm>
        <a:off x="0" y="3427105"/>
        <a:ext cx="4358346" cy="2248552"/>
      </dsp:txXfrm>
    </dsp:sp>
    <dsp:sp modelId="{0D9E63D8-0B34-4BBC-9BA4-EC73F73E6806}">
      <dsp:nvSpPr>
        <dsp:cNvPr id="0" name=""/>
        <dsp:cNvSpPr/>
      </dsp:nvSpPr>
      <dsp:spPr>
        <a:xfrm rot="10800000">
          <a:off x="0" y="2560"/>
          <a:ext cx="4358346" cy="3458273"/>
        </a:xfrm>
        <a:prstGeom prst="upArrowCallout">
          <a:avLst/>
        </a:prstGeom>
        <a:solidFill>
          <a:schemeClr val="accent2">
            <a:hueOff val="-1446200"/>
            <a:satOff val="-9924"/>
            <a:lumOff val="50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kern="1200" dirty="0"/>
            <a:t>Источниот плански регион е зелен, одржлив и поврзан. </a:t>
          </a:r>
          <a:endParaRPr lang="en-US" sz="1600" kern="1200" dirty="0"/>
        </a:p>
      </dsp:txBody>
      <dsp:txXfrm rot="10800000">
        <a:off x="0" y="2560"/>
        <a:ext cx="4358346" cy="22470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2C2764-7FEF-4052-9B8A-B641707AC9E2}">
      <dsp:nvSpPr>
        <dsp:cNvPr id="0" name=""/>
        <dsp:cNvSpPr/>
      </dsp:nvSpPr>
      <dsp:spPr>
        <a:xfrm>
          <a:off x="2353492" y="1032509"/>
          <a:ext cx="508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770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94394" y="1075529"/>
        <a:ext cx="26968" cy="5398"/>
      </dsp:txXfrm>
    </dsp:sp>
    <dsp:sp modelId="{1015BE5E-76DA-4C62-9465-EE65A981BA47}">
      <dsp:nvSpPr>
        <dsp:cNvPr id="0" name=""/>
        <dsp:cNvSpPr/>
      </dsp:nvSpPr>
      <dsp:spPr>
        <a:xfrm>
          <a:off x="10201" y="374701"/>
          <a:ext cx="2345091" cy="14070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911" tIns="120620" rIns="114911" bIns="1206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200" kern="1200" dirty="0"/>
            <a:t>Потсетете се на визијата</a:t>
          </a:r>
          <a:endParaRPr lang="en-US" sz="12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mk-MK" sz="900" kern="1200" dirty="0"/>
            <a:t>Кои аспекти од визијата се посебно важни за вас и вашата организација/институција </a:t>
          </a:r>
          <a:endParaRPr lang="en-US" sz="900" kern="1200" dirty="0"/>
        </a:p>
      </dsp:txBody>
      <dsp:txXfrm>
        <a:off x="10201" y="374701"/>
        <a:ext cx="2345091" cy="1407054"/>
      </dsp:txXfrm>
    </dsp:sp>
    <dsp:sp modelId="{E4D886C7-92A3-45BB-9320-7520D3EDD97F}">
      <dsp:nvSpPr>
        <dsp:cNvPr id="0" name=""/>
        <dsp:cNvSpPr/>
      </dsp:nvSpPr>
      <dsp:spPr>
        <a:xfrm>
          <a:off x="5237955" y="1032509"/>
          <a:ext cx="508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770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78856" y="1075529"/>
        <a:ext cx="26968" cy="5398"/>
      </dsp:txXfrm>
    </dsp:sp>
    <dsp:sp modelId="{F29C5A91-F3A5-4FA4-9181-D7ECDE27552F}">
      <dsp:nvSpPr>
        <dsp:cNvPr id="0" name=""/>
        <dsp:cNvSpPr/>
      </dsp:nvSpPr>
      <dsp:spPr>
        <a:xfrm>
          <a:off x="2894663" y="374701"/>
          <a:ext cx="2345091" cy="14070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911" tIns="120620" rIns="114911" bIns="1206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200" kern="1200" dirty="0"/>
            <a:t>Погледнете ја </a:t>
          </a:r>
          <a:r>
            <a:rPr lang="en-US" sz="1200" kern="1200"/>
            <a:t>SWOT </a:t>
          </a:r>
          <a:r>
            <a:rPr lang="mk-MK" sz="1200" kern="1200"/>
            <a:t>анализата</a:t>
          </a:r>
          <a:endParaRPr lang="en-US" sz="12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mk-MK" sz="900" kern="1200" dirty="0"/>
            <a:t>Кои слаби страни и закани бараат итна интервенција? 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mk-MK" sz="900" kern="1200" dirty="0"/>
            <a:t>Кои можности може да ги искористиме </a:t>
          </a:r>
          <a:endParaRPr lang="en-US" sz="900" kern="1200" dirty="0"/>
        </a:p>
      </dsp:txBody>
      <dsp:txXfrm>
        <a:off x="2894663" y="374701"/>
        <a:ext cx="2345091" cy="1407054"/>
      </dsp:txXfrm>
    </dsp:sp>
    <dsp:sp modelId="{6B718A63-09ED-49C4-B21E-9FF49F667457}">
      <dsp:nvSpPr>
        <dsp:cNvPr id="0" name=""/>
        <dsp:cNvSpPr/>
      </dsp:nvSpPr>
      <dsp:spPr>
        <a:xfrm>
          <a:off x="1182747" y="1779956"/>
          <a:ext cx="5768924" cy="508770"/>
        </a:xfrm>
        <a:custGeom>
          <a:avLst/>
          <a:gdLst/>
          <a:ahLst/>
          <a:cxnLst/>
          <a:rect l="0" t="0" r="0" b="0"/>
          <a:pathLst>
            <a:path>
              <a:moveTo>
                <a:pt x="5768924" y="0"/>
              </a:moveTo>
              <a:lnTo>
                <a:pt x="5768924" y="271485"/>
              </a:lnTo>
              <a:lnTo>
                <a:pt x="0" y="271485"/>
              </a:lnTo>
              <a:lnTo>
                <a:pt x="0" y="50877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22357" y="2031642"/>
        <a:ext cx="289704" cy="5398"/>
      </dsp:txXfrm>
    </dsp:sp>
    <dsp:sp modelId="{93E8CFE4-437B-4C1B-AE08-FC436A0A64A0}">
      <dsp:nvSpPr>
        <dsp:cNvPr id="0" name=""/>
        <dsp:cNvSpPr/>
      </dsp:nvSpPr>
      <dsp:spPr>
        <a:xfrm>
          <a:off x="5779126" y="374701"/>
          <a:ext cx="2345091" cy="14070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911" tIns="120620" rIns="114911" bIns="1206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200" kern="1200" dirty="0"/>
            <a:t>Дискусија во група:  </a:t>
          </a:r>
          <a:endParaRPr lang="en-US" sz="12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900" kern="1200" dirty="0"/>
            <a:t>👉 Кои 3–5 </a:t>
          </a:r>
          <a:r>
            <a:rPr lang="ru-RU" sz="900" b="1" kern="1200" dirty="0"/>
            <a:t>приоритети</a:t>
          </a:r>
          <a:r>
            <a:rPr lang="ru-RU" sz="900" kern="1200" dirty="0"/>
            <a:t> се најважни за развој на зелена инфраструктура во регионот?</a:t>
          </a:r>
          <a:endParaRPr lang="en-US" sz="900" kern="1200" dirty="0"/>
        </a:p>
      </dsp:txBody>
      <dsp:txXfrm>
        <a:off x="5779126" y="374701"/>
        <a:ext cx="2345091" cy="1407054"/>
      </dsp:txXfrm>
    </dsp:sp>
    <dsp:sp modelId="{8810749D-1F95-4F7D-9D49-34DDA71BC632}">
      <dsp:nvSpPr>
        <dsp:cNvPr id="0" name=""/>
        <dsp:cNvSpPr/>
      </dsp:nvSpPr>
      <dsp:spPr>
        <a:xfrm>
          <a:off x="2353492" y="2978934"/>
          <a:ext cx="508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770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94394" y="3021955"/>
        <a:ext cx="26968" cy="5398"/>
      </dsp:txXfrm>
    </dsp:sp>
    <dsp:sp modelId="{557319F6-177C-498C-82DC-D9FC9055F086}">
      <dsp:nvSpPr>
        <dsp:cNvPr id="0" name=""/>
        <dsp:cNvSpPr/>
      </dsp:nvSpPr>
      <dsp:spPr>
        <a:xfrm>
          <a:off x="10201" y="2321127"/>
          <a:ext cx="2345091" cy="140705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911" tIns="120620" rIns="114911" bIns="1206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Формулирајте ги приоритетите како конкретни насоки:</a:t>
          </a:r>
          <a:endParaRPr lang="en-US" sz="12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900" kern="1200" dirty="0"/>
            <a:t>Приоритетите треба да одговорат на: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900" kern="1200"/>
            <a:t>Што треба да се постигне?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mk-MK" sz="900" kern="1200"/>
            <a:t>Каде/во кој сектор?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mk-MK" sz="900" kern="1200"/>
            <a:t>Зошто е тоа важно?</a:t>
          </a:r>
        </a:p>
      </dsp:txBody>
      <dsp:txXfrm>
        <a:off x="10201" y="2321127"/>
        <a:ext cx="2345091" cy="1407054"/>
      </dsp:txXfrm>
    </dsp:sp>
    <dsp:sp modelId="{7CC304C5-A538-438B-936F-B863B356BFD8}">
      <dsp:nvSpPr>
        <dsp:cNvPr id="0" name=""/>
        <dsp:cNvSpPr/>
      </dsp:nvSpPr>
      <dsp:spPr>
        <a:xfrm>
          <a:off x="5237955" y="2978934"/>
          <a:ext cx="5087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770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78856" y="3021955"/>
        <a:ext cx="26968" cy="5398"/>
      </dsp:txXfrm>
    </dsp:sp>
    <dsp:sp modelId="{7AB9229A-17EB-4E88-904A-845081698C58}">
      <dsp:nvSpPr>
        <dsp:cNvPr id="0" name=""/>
        <dsp:cNvSpPr/>
      </dsp:nvSpPr>
      <dsp:spPr>
        <a:xfrm>
          <a:off x="2894663" y="2321127"/>
          <a:ext cx="2345091" cy="140705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911" tIns="120620" rIns="114911" bIns="120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Пример за формулација на приоритет:</a:t>
          </a:r>
          <a:endParaRPr lang="en-US" sz="1200" kern="1200" dirty="0"/>
        </a:p>
      </dsp:txBody>
      <dsp:txXfrm>
        <a:off x="2894663" y="2321127"/>
        <a:ext cx="2345091" cy="1407054"/>
      </dsp:txXfrm>
    </dsp:sp>
    <dsp:sp modelId="{A5E17240-7F40-41BA-BC46-E4F757D572D8}">
      <dsp:nvSpPr>
        <dsp:cNvPr id="0" name=""/>
        <dsp:cNvSpPr/>
      </dsp:nvSpPr>
      <dsp:spPr>
        <a:xfrm>
          <a:off x="5779126" y="2321127"/>
          <a:ext cx="2345091" cy="14070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911" tIns="120620" rIns="114911" bIns="120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„Зголемување на урбаното зеленило во централните зони на Штип и Кочани до 2030, преку засадување дрвја и отворање на нови мини-паркови.“</a:t>
          </a:r>
          <a:br>
            <a:rPr lang="ru-RU" sz="1200" kern="1200" dirty="0"/>
          </a:br>
          <a:endParaRPr lang="ru-RU" sz="1200" kern="1200" dirty="0"/>
        </a:p>
      </dsp:txBody>
      <dsp:txXfrm>
        <a:off x="5779126" y="2321127"/>
        <a:ext cx="2345091" cy="1407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ieukontakt.mk/" TargetMode="External"/><Relationship Id="rId2" Type="http://schemas.openxmlformats.org/officeDocument/2006/relationships/hyperlink" Target="mailto:info@mkm.m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8" name="Rectangle 117">
            <a:extLst>
              <a:ext uri="{FF2B5EF4-FFF2-40B4-BE49-F238E27FC236}">
                <a16:creationId xmlns:a16="http://schemas.microsoft.com/office/drawing/2014/main" id="{34790F99-C881-47C9-B3DC-C959D4418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EED8D03E-F375-4E67-B932-FF9B007B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26824" y="1204508"/>
            <a:ext cx="3850317" cy="4903967"/>
          </a:xfrm>
          <a:custGeom>
            <a:avLst/>
            <a:gdLst>
              <a:gd name="connsiteX0" fmla="*/ 0 w 3850317"/>
              <a:gd name="connsiteY0" fmla="*/ 0 h 5978116"/>
              <a:gd name="connsiteX1" fmla="*/ 3850317 w 3850317"/>
              <a:gd name="connsiteY1" fmla="*/ 0 h 5978116"/>
              <a:gd name="connsiteX2" fmla="*/ 3840373 w 3850317"/>
              <a:gd name="connsiteY2" fmla="*/ 258313 h 5978116"/>
              <a:gd name="connsiteX3" fmla="*/ 3755448 w 3850317"/>
              <a:gd name="connsiteY3" fmla="*/ 1537847 h 5978116"/>
              <a:gd name="connsiteX4" fmla="*/ 3150490 w 3850317"/>
              <a:gd name="connsiteY4" fmla="*/ 3989537 h 5978116"/>
              <a:gd name="connsiteX5" fmla="*/ 3089544 w 3850317"/>
              <a:gd name="connsiteY5" fmla="*/ 3606200 h 5978116"/>
              <a:gd name="connsiteX6" fmla="*/ 2922635 w 3850317"/>
              <a:gd name="connsiteY6" fmla="*/ 4519351 h 5978116"/>
              <a:gd name="connsiteX7" fmla="*/ 2904628 w 3850317"/>
              <a:gd name="connsiteY7" fmla="*/ 4466023 h 5978116"/>
              <a:gd name="connsiteX8" fmla="*/ 2825329 w 3850317"/>
              <a:gd name="connsiteY8" fmla="*/ 4562983 h 5978116"/>
              <a:gd name="connsiteX9" fmla="*/ 2695127 w 3850317"/>
              <a:gd name="connsiteY9" fmla="*/ 4973329 h 5978116"/>
              <a:gd name="connsiteX10" fmla="*/ 2501208 w 3850317"/>
              <a:gd name="connsiteY10" fmla="*/ 4457366 h 5978116"/>
              <a:gd name="connsiteX11" fmla="*/ 2209291 w 3850317"/>
              <a:gd name="connsiteY11" fmla="*/ 5028388 h 5978116"/>
              <a:gd name="connsiteX12" fmla="*/ 2135532 w 3850317"/>
              <a:gd name="connsiteY12" fmla="*/ 5321344 h 5978116"/>
              <a:gd name="connsiteX13" fmla="*/ 2009139 w 3850317"/>
              <a:gd name="connsiteY13" fmla="*/ 4714655 h 5978116"/>
              <a:gd name="connsiteX14" fmla="*/ 1918759 w 3850317"/>
              <a:gd name="connsiteY14" fmla="*/ 4486454 h 5978116"/>
              <a:gd name="connsiteX15" fmla="*/ 1800676 w 3850317"/>
              <a:gd name="connsiteY15" fmla="*/ 4608346 h 5978116"/>
              <a:gd name="connsiteX16" fmla="*/ 1614721 w 3850317"/>
              <a:gd name="connsiteY16" fmla="*/ 5319612 h 5978116"/>
              <a:gd name="connsiteX17" fmla="*/ 1530921 w 3850317"/>
              <a:gd name="connsiteY17" fmla="*/ 5433540 h 5978116"/>
              <a:gd name="connsiteX18" fmla="*/ 1569705 w 3850317"/>
              <a:gd name="connsiteY18" fmla="*/ 4803650 h 5978116"/>
              <a:gd name="connsiteX19" fmla="*/ 1517416 w 3850317"/>
              <a:gd name="connsiteY19" fmla="*/ 4640204 h 5978116"/>
              <a:gd name="connsiteX20" fmla="*/ 1425997 w 3850317"/>
              <a:gd name="connsiteY20" fmla="*/ 4800187 h 5978116"/>
              <a:gd name="connsiteX21" fmla="*/ 1348083 w 3850317"/>
              <a:gd name="connsiteY21" fmla="*/ 5363245 h 5978116"/>
              <a:gd name="connsiteX22" fmla="*/ 1200566 w 3850317"/>
              <a:gd name="connsiteY22" fmla="*/ 5526691 h 5978116"/>
              <a:gd name="connsiteX23" fmla="*/ 1027770 w 3850317"/>
              <a:gd name="connsiteY23" fmla="*/ 5803718 h 5978116"/>
              <a:gd name="connsiteX24" fmla="*/ 892373 w 3850317"/>
              <a:gd name="connsiteY24" fmla="*/ 5604950 h 5978116"/>
              <a:gd name="connsiteX25" fmla="*/ 681487 w 3850317"/>
              <a:gd name="connsiteY25" fmla="*/ 5914528 h 5978116"/>
              <a:gd name="connsiteX26" fmla="*/ 414155 w 3850317"/>
              <a:gd name="connsiteY26" fmla="*/ 5817569 h 5978116"/>
              <a:gd name="connsiteX27" fmla="*/ 360135 w 3850317"/>
              <a:gd name="connsiteY27" fmla="*/ 5287062 h 5978116"/>
              <a:gd name="connsiteX28" fmla="*/ 281875 w 3850317"/>
              <a:gd name="connsiteY28" fmla="*/ 4677256 h 5978116"/>
              <a:gd name="connsiteX29" fmla="*/ 237897 w 3850317"/>
              <a:gd name="connsiteY29" fmla="*/ 4207696 h 5978116"/>
              <a:gd name="connsiteX30" fmla="*/ 145093 w 3850317"/>
              <a:gd name="connsiteY30" fmla="*/ 3878379 h 5978116"/>
              <a:gd name="connsiteX31" fmla="*/ 72373 w 3850317"/>
              <a:gd name="connsiteY31" fmla="*/ 2447189 h 5978116"/>
              <a:gd name="connsiteX32" fmla="*/ 0 w 3850317"/>
              <a:gd name="connsiteY32" fmla="*/ 0 h 59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850317" h="5978116">
                <a:moveTo>
                  <a:pt x="0" y="0"/>
                </a:moveTo>
                <a:lnTo>
                  <a:pt x="3850317" y="0"/>
                </a:lnTo>
                <a:lnTo>
                  <a:pt x="3840373" y="258313"/>
                </a:lnTo>
                <a:cubicBezTo>
                  <a:pt x="3816350" y="852957"/>
                  <a:pt x="3786959" y="1372106"/>
                  <a:pt x="3755448" y="1537847"/>
                </a:cubicBezTo>
                <a:cubicBezTo>
                  <a:pt x="3300085" y="3936555"/>
                  <a:pt x="3150490" y="3989537"/>
                  <a:pt x="3150490" y="3989537"/>
                </a:cubicBezTo>
                <a:cubicBezTo>
                  <a:pt x="3150490" y="3989537"/>
                  <a:pt x="3124172" y="3732940"/>
                  <a:pt x="3089544" y="3606200"/>
                </a:cubicBezTo>
                <a:cubicBezTo>
                  <a:pt x="3082618" y="3784537"/>
                  <a:pt x="2946529" y="4491302"/>
                  <a:pt x="2922635" y="4519351"/>
                </a:cubicBezTo>
                <a:cubicBezTo>
                  <a:pt x="2916749" y="4502729"/>
                  <a:pt x="2910515" y="4484030"/>
                  <a:pt x="2904628" y="4466023"/>
                </a:cubicBezTo>
                <a:cubicBezTo>
                  <a:pt x="2884890" y="4501344"/>
                  <a:pt x="2859958" y="4534241"/>
                  <a:pt x="2825329" y="4562983"/>
                </a:cubicBezTo>
                <a:cubicBezTo>
                  <a:pt x="2706208" y="4662020"/>
                  <a:pt x="2743260" y="4833430"/>
                  <a:pt x="2695127" y="4973329"/>
                </a:cubicBezTo>
                <a:cubicBezTo>
                  <a:pt x="2446495" y="4877408"/>
                  <a:pt x="2545186" y="4641589"/>
                  <a:pt x="2501208" y="4457366"/>
                </a:cubicBezTo>
                <a:cubicBezTo>
                  <a:pt x="2341225" y="4936277"/>
                  <a:pt x="2267120" y="4837932"/>
                  <a:pt x="2209291" y="5028388"/>
                </a:cubicBezTo>
                <a:cubicBezTo>
                  <a:pt x="2137610" y="5264900"/>
                  <a:pt x="2135532" y="5321344"/>
                  <a:pt x="2135532" y="5321344"/>
                </a:cubicBezTo>
                <a:cubicBezTo>
                  <a:pt x="2004983" y="5137467"/>
                  <a:pt x="2054502" y="4933506"/>
                  <a:pt x="2009139" y="4714655"/>
                </a:cubicBezTo>
                <a:cubicBezTo>
                  <a:pt x="1956503" y="4642281"/>
                  <a:pt x="1932264" y="4565753"/>
                  <a:pt x="1918759" y="4486454"/>
                </a:cubicBezTo>
                <a:cubicBezTo>
                  <a:pt x="1889671" y="4439359"/>
                  <a:pt x="1848463" y="4656479"/>
                  <a:pt x="1800676" y="4608346"/>
                </a:cubicBezTo>
                <a:cubicBezTo>
                  <a:pt x="1760507" y="4832391"/>
                  <a:pt x="1681208" y="5047087"/>
                  <a:pt x="1614721" y="5319612"/>
                </a:cubicBezTo>
                <a:cubicBezTo>
                  <a:pt x="1580786" y="5457780"/>
                  <a:pt x="1530574" y="5446352"/>
                  <a:pt x="1530921" y="5433540"/>
                </a:cubicBezTo>
                <a:cubicBezTo>
                  <a:pt x="1532998" y="5109418"/>
                  <a:pt x="1600177" y="5128464"/>
                  <a:pt x="1569705" y="4803650"/>
                </a:cubicBezTo>
                <a:cubicBezTo>
                  <a:pt x="1566242" y="4746167"/>
                  <a:pt x="1596022" y="4651631"/>
                  <a:pt x="1517416" y="4640204"/>
                </a:cubicBezTo>
                <a:cubicBezTo>
                  <a:pt x="1415608" y="4628430"/>
                  <a:pt x="1436385" y="4747898"/>
                  <a:pt x="1425997" y="4800187"/>
                </a:cubicBezTo>
                <a:cubicBezTo>
                  <a:pt x="1389291" y="5009342"/>
                  <a:pt x="1370938" y="5149241"/>
                  <a:pt x="1348083" y="5363245"/>
                </a:cubicBezTo>
                <a:cubicBezTo>
                  <a:pt x="1336655" y="5453625"/>
                  <a:pt x="1352931" y="5563743"/>
                  <a:pt x="1200566" y="5526691"/>
                </a:cubicBezTo>
                <a:cubicBezTo>
                  <a:pt x="1051664" y="5551623"/>
                  <a:pt x="1099105" y="5719570"/>
                  <a:pt x="1027770" y="5803718"/>
                </a:cubicBezTo>
                <a:cubicBezTo>
                  <a:pt x="945009" y="5758701"/>
                  <a:pt x="1003184" y="5640964"/>
                  <a:pt x="892373" y="5604950"/>
                </a:cubicBezTo>
                <a:cubicBezTo>
                  <a:pt x="925963" y="5772552"/>
                  <a:pt x="680448" y="5747619"/>
                  <a:pt x="681487" y="5914528"/>
                </a:cubicBezTo>
                <a:cubicBezTo>
                  <a:pt x="534662" y="6049233"/>
                  <a:pt x="467137" y="5947425"/>
                  <a:pt x="414155" y="5817569"/>
                </a:cubicBezTo>
                <a:cubicBezTo>
                  <a:pt x="348015" y="5648929"/>
                  <a:pt x="370177" y="5468515"/>
                  <a:pt x="360135" y="5287062"/>
                </a:cubicBezTo>
                <a:cubicBezTo>
                  <a:pt x="338319" y="5059207"/>
                  <a:pt x="278758" y="4907881"/>
                  <a:pt x="281875" y="4677256"/>
                </a:cubicBezTo>
                <a:cubicBezTo>
                  <a:pt x="237204" y="4527316"/>
                  <a:pt x="250017" y="4367332"/>
                  <a:pt x="237897" y="4207696"/>
                </a:cubicBezTo>
                <a:cubicBezTo>
                  <a:pt x="210194" y="3969452"/>
                  <a:pt x="176258" y="4119047"/>
                  <a:pt x="145093" y="3878379"/>
                </a:cubicBezTo>
                <a:cubicBezTo>
                  <a:pt x="114274" y="3641175"/>
                  <a:pt x="72720" y="2448920"/>
                  <a:pt x="72373" y="2447189"/>
                </a:cubicBezTo>
                <a:cubicBezTo>
                  <a:pt x="72720" y="2447189"/>
                  <a:pt x="12120" y="1233809"/>
                  <a:pt x="0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674" y="2218655"/>
            <a:ext cx="3257766" cy="1606163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br>
              <a:rPr lang="en-GB" sz="1800" dirty="0"/>
            </a:br>
            <a:r>
              <a:rPr lang="ru-RU" sz="1800" dirty="0"/>
              <a:t>Дефинирање на стратешки приоритети на стратегијата за зелена ифраструктура</a:t>
            </a:r>
            <a:br>
              <a:rPr lang="ru-RU" sz="1800" dirty="0"/>
            </a:br>
            <a:endParaRPr lang="mk-MK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9674" y="3886200"/>
            <a:ext cx="2749163" cy="775494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mk-MK" sz="1300"/>
              <a:t>Трета </a:t>
            </a:r>
            <a:endParaRPr lang="en-US" sz="1300"/>
          </a:p>
          <a:p>
            <a:pPr algn="l">
              <a:lnSpc>
                <a:spcPct val="90000"/>
              </a:lnSpc>
            </a:pPr>
            <a:r>
              <a:rPr lang="mk-MK" sz="1300"/>
              <a:t>Работилница</a:t>
            </a:r>
            <a:r>
              <a:rPr lang="en-US" sz="1300"/>
              <a:t> </a:t>
            </a:r>
          </a:p>
          <a:p>
            <a:pPr algn="l">
              <a:lnSpc>
                <a:spcPct val="90000"/>
              </a:lnSpc>
            </a:pPr>
            <a:r>
              <a:rPr lang="mk-MK" sz="1300"/>
              <a:t>11</a:t>
            </a:r>
            <a:r>
              <a:rPr lang="en-US" sz="1300"/>
              <a:t>.0</a:t>
            </a:r>
            <a:r>
              <a:rPr lang="mk-MK" sz="1300"/>
              <a:t>9</a:t>
            </a:r>
            <a:r>
              <a:rPr lang="en-US" sz="1300"/>
              <a:t>.2025 </a:t>
            </a:r>
            <a:r>
              <a:rPr lang="mk-MK" sz="1300"/>
              <a:t>Штип </a:t>
            </a:r>
            <a:endParaRPr lang="ru-RU" sz="13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350020-5A80-7343-E96B-CA4F029F77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7441" y="388579"/>
            <a:ext cx="4952178" cy="1250424"/>
          </a:xfrm>
          <a:prstGeom prst="rect">
            <a:avLst/>
          </a:prstGeom>
          <a:noFill/>
        </p:spPr>
      </p:pic>
      <p:pic>
        <p:nvPicPr>
          <p:cNvPr id="4" name="Picture 3" descr="MKM cobranding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251" y="2633308"/>
            <a:ext cx="3278367" cy="126700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AA04FAE-D669-B4E3-C457-5F0BC1748D4A}"/>
              </a:ext>
            </a:extLst>
          </p:cNvPr>
          <p:cNvGrpSpPr/>
          <p:nvPr/>
        </p:nvGrpSpPr>
        <p:grpSpPr>
          <a:xfrm>
            <a:off x="5311251" y="5017547"/>
            <a:ext cx="3278366" cy="581927"/>
            <a:chOff x="0" y="0"/>
            <a:chExt cx="5741670" cy="1019175"/>
          </a:xfrm>
        </p:grpSpPr>
        <p:pic>
          <p:nvPicPr>
            <p:cNvPr id="7" name="Picture 6" descr="GerbGD_A4">
              <a:extLst>
                <a:ext uri="{FF2B5EF4-FFF2-40B4-BE49-F238E27FC236}">
                  <a16:creationId xmlns:a16="http://schemas.microsoft.com/office/drawing/2014/main" id="{29150364-17AA-45D7-B9CA-6DA192BC7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16280" cy="936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93CCC7F-E18B-49BA-9779-BDD798646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700" y="60960"/>
              <a:ext cx="2426970" cy="7766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2E17461-8921-5409-95D6-0A6E438D2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5460" y="0"/>
              <a:ext cx="856615" cy="10191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722" y="349200"/>
            <a:ext cx="5204721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mk-MK" dirty="0"/>
              <a:t>Цел на работилницата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854" y="1825625"/>
            <a:ext cx="4646456" cy="435133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1400" b="1" dirty="0"/>
              <a:t>Главна цел:</a:t>
            </a:r>
          </a:p>
          <a:p>
            <a:pPr marL="0" indent="0">
              <a:buNone/>
            </a:pPr>
            <a:br>
              <a:rPr lang="ru-RU" sz="1400" dirty="0"/>
            </a:br>
            <a:r>
              <a:rPr lang="ru-RU" sz="1400" dirty="0"/>
              <a:t>да се дефинираат стратешките приоритети за развој на зелената инфраструктура во регионот, врз основа на претходно утврдената визија за 2035 година. </a:t>
            </a:r>
          </a:p>
          <a:p>
            <a:pPr marL="0" indent="0">
              <a:buNone/>
            </a:pPr>
            <a:r>
              <a:rPr lang="ru-RU" sz="1400" b="1" dirty="0"/>
              <a:t>Специфични цели:</a:t>
            </a:r>
            <a:endParaRPr lang="ru-RU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Преку структурирана дискусија, групна анализа и приоритетна матрица, учесниците ќе мапираат реални предизвици и ресурси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/>
              <a:t>Учесниците ќе предложат насоки кои ќе бидат основа за формулирање на стратешките цели на Заедничка стратегија за зелена инфраструктура (2025 – 2035) за Источен плански регион (Р. С. Македонија) и Гоце Делчев (Р. Бугарија).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2624479"/>
            <a:ext cx="609320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Block Arc 20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85863" y="1516981"/>
            <a:ext cx="23876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4112081"/>
            <a:ext cx="889838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4145122"/>
            <a:ext cx="3062574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4962670"/>
            <a:ext cx="1982514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4293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3125451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591344"/>
            <a:ext cx="2400300" cy="5585619"/>
          </a:xfrm>
        </p:spPr>
        <p:txBody>
          <a:bodyPr>
            <a:normAutofit/>
          </a:bodyPr>
          <a:lstStyle/>
          <a:p>
            <a:r>
              <a:rPr lang="mk-MK" sz="3100">
                <a:solidFill>
                  <a:srgbClr val="FFFFFF"/>
                </a:solidFill>
              </a:rPr>
              <a:t>Важност на заедничката стратегија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endParaRPr lang="ru-RU" sz="1800" b="1" dirty="0"/>
          </a:p>
          <a:p>
            <a:pPr>
              <a:lnSpc>
                <a:spcPct val="90000"/>
              </a:lnSpc>
              <a:buNone/>
            </a:pPr>
            <a:r>
              <a:rPr lang="ru-RU" sz="1800" b="1" dirty="0"/>
              <a:t>Потреба од координиран пристап:</a:t>
            </a:r>
            <a:endParaRPr lang="ru-RU" sz="18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Природните екосистеми не ја следат административната граница. За нивна заштита и поврзаност потребна е координација меѓу двете земји.</a:t>
            </a:r>
          </a:p>
          <a:p>
            <a:pPr>
              <a:lnSpc>
                <a:spcPct val="90000"/>
              </a:lnSpc>
              <a:buNone/>
            </a:pPr>
            <a:r>
              <a:rPr lang="ru-RU" sz="1800" b="1" dirty="0"/>
              <a:t>Усогласување со европските политики:</a:t>
            </a:r>
            <a:endParaRPr lang="ru-RU" sz="18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Зелената инфраструктура е клучен дел од Европската зелена агенда, Стратегијата за биодиверзитет и политиките за климатска адаптација.</a:t>
            </a:r>
          </a:p>
          <a:p>
            <a:pPr>
              <a:lnSpc>
                <a:spcPct val="90000"/>
              </a:lnSpc>
              <a:buNone/>
            </a:pPr>
            <a:endParaRPr lang="ru-RU" sz="1800" b="1" dirty="0"/>
          </a:p>
          <a:p>
            <a:pPr>
              <a:lnSpc>
                <a:spcPct val="90000"/>
              </a:lnSpc>
              <a:buNone/>
            </a:pPr>
            <a:r>
              <a:rPr lang="ru-RU" sz="1800" b="1" dirty="0"/>
              <a:t>Придобивки од заедничка стратегија:</a:t>
            </a:r>
            <a:endParaRPr lang="ru-RU" sz="1800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Воспоставување прекугранични зелени коридори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Поуспешно аплицирање за ЕУ фондови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Јакнење на институционална и техничка соработка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Подобра координација во просторно планирање и управување со природни ресурси</a:t>
            </a:r>
          </a:p>
          <a:p>
            <a:pPr marL="0" indent="0">
              <a:lnSpc>
                <a:spcPct val="90000"/>
              </a:lnSpc>
              <a:buNone/>
            </a:pPr>
            <a:endParaRPr lang="ru-RU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912768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73770"/>
            <a:ext cx="2415246" cy="2027227"/>
          </a:xfrm>
        </p:spPr>
        <p:txBody>
          <a:bodyPr anchor="t">
            <a:normAutofit/>
          </a:bodyPr>
          <a:lstStyle/>
          <a:p>
            <a:r>
              <a:rPr lang="mk-MK" sz="4700">
                <a:solidFill>
                  <a:srgbClr val="FFFFFF"/>
                </a:solidFill>
              </a:rPr>
              <a:t>Визија 2035 </a:t>
            </a:r>
          </a:p>
        </p:txBody>
      </p:sp>
      <p:graphicFrame>
        <p:nvGraphicFramePr>
          <p:cNvPr id="75" name="Rectangle 2">
            <a:extLst>
              <a:ext uri="{FF2B5EF4-FFF2-40B4-BE49-F238E27FC236}">
                <a16:creationId xmlns:a16="http://schemas.microsoft.com/office/drawing/2014/main" id="{F781DF4C-A29A-DB9F-574D-8F8F34F132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129499"/>
              </p:ext>
            </p:extLst>
          </p:nvPr>
        </p:nvGraphicFramePr>
        <p:xfrm>
          <a:off x="4157004" y="541606"/>
          <a:ext cx="4358346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B9609-D7E1-B5E5-6A5F-CDFBCDE8E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1ACA6-90F3-1B32-3019-EACFC325B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1381"/>
            <a:ext cx="7884414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SWOT 	</a:t>
            </a: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4718595"/>
            <a:ext cx="4057650" cy="18288"/>
          </a:xfrm>
          <a:custGeom>
            <a:avLst/>
            <a:gdLst>
              <a:gd name="connsiteX0" fmla="*/ 0 w 4057650"/>
              <a:gd name="connsiteY0" fmla="*/ 0 h 18288"/>
              <a:gd name="connsiteX1" fmla="*/ 757428 w 4057650"/>
              <a:gd name="connsiteY1" fmla="*/ 0 h 18288"/>
              <a:gd name="connsiteX2" fmla="*/ 1474279 w 4057650"/>
              <a:gd name="connsiteY2" fmla="*/ 0 h 18288"/>
              <a:gd name="connsiteX3" fmla="*/ 2191131 w 4057650"/>
              <a:gd name="connsiteY3" fmla="*/ 0 h 18288"/>
              <a:gd name="connsiteX4" fmla="*/ 2745676 w 4057650"/>
              <a:gd name="connsiteY4" fmla="*/ 0 h 18288"/>
              <a:gd name="connsiteX5" fmla="*/ 3340798 w 4057650"/>
              <a:gd name="connsiteY5" fmla="*/ 0 h 18288"/>
              <a:gd name="connsiteX6" fmla="*/ 4057650 w 4057650"/>
              <a:gd name="connsiteY6" fmla="*/ 0 h 18288"/>
              <a:gd name="connsiteX7" fmla="*/ 4057650 w 4057650"/>
              <a:gd name="connsiteY7" fmla="*/ 18288 h 18288"/>
              <a:gd name="connsiteX8" fmla="*/ 3381375 w 4057650"/>
              <a:gd name="connsiteY8" fmla="*/ 18288 h 18288"/>
              <a:gd name="connsiteX9" fmla="*/ 2826830 w 4057650"/>
              <a:gd name="connsiteY9" fmla="*/ 18288 h 18288"/>
              <a:gd name="connsiteX10" fmla="*/ 2272284 w 4057650"/>
              <a:gd name="connsiteY10" fmla="*/ 18288 h 18288"/>
              <a:gd name="connsiteX11" fmla="*/ 1555432 w 4057650"/>
              <a:gd name="connsiteY11" fmla="*/ 18288 h 18288"/>
              <a:gd name="connsiteX12" fmla="*/ 960310 w 4057650"/>
              <a:gd name="connsiteY12" fmla="*/ 18288 h 18288"/>
              <a:gd name="connsiteX13" fmla="*/ 0 w 4057650"/>
              <a:gd name="connsiteY13" fmla="*/ 18288 h 18288"/>
              <a:gd name="connsiteX14" fmla="*/ 0 w 405765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57650" h="18288" fill="none" extrusionOk="0">
                <a:moveTo>
                  <a:pt x="0" y="0"/>
                </a:moveTo>
                <a:cubicBezTo>
                  <a:pt x="371182" y="3227"/>
                  <a:pt x="494372" y="9222"/>
                  <a:pt x="757428" y="0"/>
                </a:cubicBezTo>
                <a:cubicBezTo>
                  <a:pt x="1020484" y="-9222"/>
                  <a:pt x="1116719" y="-4357"/>
                  <a:pt x="1474279" y="0"/>
                </a:cubicBezTo>
                <a:cubicBezTo>
                  <a:pt x="1831839" y="4357"/>
                  <a:pt x="1920973" y="-11809"/>
                  <a:pt x="2191131" y="0"/>
                </a:cubicBezTo>
                <a:cubicBezTo>
                  <a:pt x="2461289" y="11809"/>
                  <a:pt x="2589480" y="-22604"/>
                  <a:pt x="2745676" y="0"/>
                </a:cubicBezTo>
                <a:cubicBezTo>
                  <a:pt x="2901872" y="22604"/>
                  <a:pt x="3136452" y="-12306"/>
                  <a:pt x="3340798" y="0"/>
                </a:cubicBezTo>
                <a:cubicBezTo>
                  <a:pt x="3545144" y="12306"/>
                  <a:pt x="3766934" y="-21556"/>
                  <a:pt x="4057650" y="0"/>
                </a:cubicBezTo>
                <a:cubicBezTo>
                  <a:pt x="4057150" y="8855"/>
                  <a:pt x="4057759" y="14521"/>
                  <a:pt x="4057650" y="18288"/>
                </a:cubicBezTo>
                <a:cubicBezTo>
                  <a:pt x="3743404" y="40125"/>
                  <a:pt x="3625516" y="-14923"/>
                  <a:pt x="3381375" y="18288"/>
                </a:cubicBezTo>
                <a:cubicBezTo>
                  <a:pt x="3137235" y="51499"/>
                  <a:pt x="2946571" y="1"/>
                  <a:pt x="2826830" y="18288"/>
                </a:cubicBezTo>
                <a:cubicBezTo>
                  <a:pt x="2707090" y="36575"/>
                  <a:pt x="2402756" y="1432"/>
                  <a:pt x="2272284" y="18288"/>
                </a:cubicBezTo>
                <a:cubicBezTo>
                  <a:pt x="2141812" y="35144"/>
                  <a:pt x="1895935" y="18199"/>
                  <a:pt x="1555432" y="18288"/>
                </a:cubicBezTo>
                <a:cubicBezTo>
                  <a:pt x="1214929" y="18377"/>
                  <a:pt x="1103072" y="14503"/>
                  <a:pt x="960310" y="18288"/>
                </a:cubicBezTo>
                <a:cubicBezTo>
                  <a:pt x="817548" y="22073"/>
                  <a:pt x="402272" y="-29359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057650" h="18288" stroke="0" extrusionOk="0">
                <a:moveTo>
                  <a:pt x="0" y="0"/>
                </a:moveTo>
                <a:cubicBezTo>
                  <a:pt x="248348" y="13145"/>
                  <a:pt x="486117" y="25042"/>
                  <a:pt x="635698" y="0"/>
                </a:cubicBezTo>
                <a:cubicBezTo>
                  <a:pt x="785279" y="-25042"/>
                  <a:pt x="917762" y="-5537"/>
                  <a:pt x="1190244" y="0"/>
                </a:cubicBezTo>
                <a:cubicBezTo>
                  <a:pt x="1462726" y="5537"/>
                  <a:pt x="1667120" y="-21232"/>
                  <a:pt x="1947672" y="0"/>
                </a:cubicBezTo>
                <a:cubicBezTo>
                  <a:pt x="2228224" y="21232"/>
                  <a:pt x="2280631" y="-21698"/>
                  <a:pt x="2583370" y="0"/>
                </a:cubicBezTo>
                <a:cubicBezTo>
                  <a:pt x="2886109" y="21698"/>
                  <a:pt x="3022941" y="19647"/>
                  <a:pt x="3219069" y="0"/>
                </a:cubicBezTo>
                <a:cubicBezTo>
                  <a:pt x="3415197" y="-19647"/>
                  <a:pt x="3747500" y="26991"/>
                  <a:pt x="4057650" y="0"/>
                </a:cubicBezTo>
                <a:cubicBezTo>
                  <a:pt x="4056752" y="7180"/>
                  <a:pt x="4057819" y="13790"/>
                  <a:pt x="4057650" y="18288"/>
                </a:cubicBezTo>
                <a:cubicBezTo>
                  <a:pt x="3865148" y="-3313"/>
                  <a:pt x="3702543" y="49468"/>
                  <a:pt x="3381375" y="18288"/>
                </a:cubicBezTo>
                <a:cubicBezTo>
                  <a:pt x="3060208" y="-12892"/>
                  <a:pt x="2956571" y="-8678"/>
                  <a:pt x="2826830" y="18288"/>
                </a:cubicBezTo>
                <a:cubicBezTo>
                  <a:pt x="2697089" y="45254"/>
                  <a:pt x="2411031" y="43154"/>
                  <a:pt x="2150555" y="18288"/>
                </a:cubicBezTo>
                <a:cubicBezTo>
                  <a:pt x="1890080" y="-6578"/>
                  <a:pt x="1741827" y="-615"/>
                  <a:pt x="1474280" y="18288"/>
                </a:cubicBezTo>
                <a:cubicBezTo>
                  <a:pt x="1206734" y="37191"/>
                  <a:pt x="998203" y="33335"/>
                  <a:pt x="838581" y="18288"/>
                </a:cubicBezTo>
                <a:cubicBezTo>
                  <a:pt x="678959" y="3241"/>
                  <a:pt x="187101" y="-13212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mk-MK" dirty="0">
                <a:solidFill>
                  <a:srgbClr val="FFFFFF"/>
                </a:solidFill>
              </a:rPr>
              <a:t>Јаки страни</a:t>
            </a: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ru-RU" sz="2000" b="1" dirty="0"/>
          </a:p>
          <a:p>
            <a:pPr lvl="0">
              <a:lnSpc>
                <a:spcPct val="90000"/>
              </a:lnSpc>
            </a:pPr>
            <a:r>
              <a:rPr lang="mk-MK" sz="2000" dirty="0"/>
              <a:t>Изобилство од водни ресурси</a:t>
            </a: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mk-MK" sz="2000" dirty="0"/>
              <a:t>Земјоделски потенцијал</a:t>
            </a: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mk-MK" sz="2000" dirty="0"/>
              <a:t>Богатство со природни ресурси (Плачковица, Осоговски и Малешевски Планини)</a:t>
            </a: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mk-MK" sz="2000" dirty="0"/>
              <a:t>Достапност на термални извори</a:t>
            </a: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mk-MK" sz="2000" dirty="0"/>
              <a:t>Научно-истражувачки потенцијал</a:t>
            </a: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mk-MK" sz="2000" dirty="0"/>
              <a:t>Развиена железничка и патна инфраструктура</a:t>
            </a: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mk-MK" sz="2000" dirty="0"/>
              <a:t>Изобилство од сонце</a:t>
            </a: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mk-MK" sz="2000" dirty="0"/>
              <a:t>Развиен туризам (природен, културен, планински)</a:t>
            </a: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mk-MK" sz="2000" dirty="0"/>
              <a:t>Локална храна (ориз, винова лоза, традиционални рецепти)</a:t>
            </a: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mk-MK" sz="2000" dirty="0"/>
              <a:t>Соработка меѓу населението</a:t>
            </a:r>
            <a:endParaRPr lang="en-US" sz="2000" dirty="0"/>
          </a:p>
          <a:p>
            <a:pPr marL="0" indent="0">
              <a:lnSpc>
                <a:spcPct val="90000"/>
              </a:lnSpc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D09224-4619-0C59-E5B6-2F79A1B28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7AC8668-6709-CDE1-6336-0485AD632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51A2BB27-110B-2793-651E-79051A543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F3D2D-CA80-700C-C8AA-F96F5A34C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mk-MK" dirty="0">
                <a:solidFill>
                  <a:srgbClr val="FFFFFF"/>
                </a:solidFill>
              </a:rPr>
              <a:t>Слаби страни</a:t>
            </a: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B38F9694-0050-0201-C82B-FA59A32DA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202E2-02E3-8749-AEAB-7536537A4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 fontScale="62500" lnSpcReduction="20000"/>
          </a:bodyPr>
          <a:lstStyle/>
          <a:p>
            <a:pPr>
              <a:lnSpc>
                <a:spcPct val="90000"/>
              </a:lnSpc>
              <a:buNone/>
            </a:pPr>
            <a:endParaRPr lang="ru-RU" sz="2000" b="1" dirty="0"/>
          </a:p>
          <a:p>
            <a:pPr lvl="0"/>
            <a:r>
              <a:rPr lang="mk-MK" dirty="0"/>
              <a:t>Ограничени финансии за реализација</a:t>
            </a:r>
            <a:endParaRPr lang="en-US" dirty="0"/>
          </a:p>
          <a:p>
            <a:pPr lvl="0"/>
            <a:r>
              <a:rPr lang="mk-MK" dirty="0"/>
              <a:t>Сложена административна процедура</a:t>
            </a:r>
            <a:endParaRPr lang="en-US" dirty="0"/>
          </a:p>
          <a:p>
            <a:pPr lvl="0"/>
            <a:r>
              <a:rPr lang="mk-MK" dirty="0"/>
              <a:t>Недоволна урбанистичка документација</a:t>
            </a:r>
            <a:endParaRPr lang="en-US" dirty="0"/>
          </a:p>
          <a:p>
            <a:pPr lvl="0"/>
            <a:r>
              <a:rPr lang="mk-MK" dirty="0"/>
              <a:t>Долг временски период за донесување на УП</a:t>
            </a:r>
            <a:endParaRPr lang="en-US" dirty="0"/>
          </a:p>
          <a:p>
            <a:pPr lvl="0"/>
            <a:r>
              <a:rPr lang="mk-MK" dirty="0"/>
              <a:t>Слаба политичка волја</a:t>
            </a:r>
            <a:endParaRPr lang="en-US" dirty="0"/>
          </a:p>
          <a:p>
            <a:pPr lvl="0"/>
            <a:r>
              <a:rPr lang="mk-MK" dirty="0"/>
              <a:t>Недоволно управување и менаџмент на инвестиции и јавни претпријатија</a:t>
            </a:r>
            <a:endParaRPr lang="en-US" dirty="0"/>
          </a:p>
          <a:p>
            <a:pPr lvl="0"/>
            <a:r>
              <a:rPr lang="mk-MK" dirty="0"/>
              <a:t>Недостаток на мониторинг и евалуација</a:t>
            </a:r>
            <a:endParaRPr lang="en-US" dirty="0"/>
          </a:p>
          <a:p>
            <a:pPr lvl="0"/>
            <a:r>
              <a:rPr lang="mk-MK" dirty="0"/>
              <a:t>Недостаток на база на релевантни податоци</a:t>
            </a:r>
            <a:endParaRPr lang="en-US" dirty="0"/>
          </a:p>
          <a:p>
            <a:pPr lvl="0"/>
            <a:r>
              <a:rPr lang="mk-MK" dirty="0"/>
              <a:t>Масовна урбанизација на зелени површини</a:t>
            </a:r>
            <a:endParaRPr lang="en-US" dirty="0"/>
          </a:p>
          <a:p>
            <a:pPr lvl="0"/>
            <a:r>
              <a:rPr lang="mk-MK" dirty="0"/>
              <a:t>Недоволна јавна свест</a:t>
            </a:r>
            <a:endParaRPr lang="en-US" dirty="0"/>
          </a:p>
          <a:p>
            <a:pPr lvl="0"/>
            <a:r>
              <a:rPr lang="mk-MK" dirty="0"/>
              <a:t>Недоволна вклученост на чинители во процеси на планирање</a:t>
            </a:r>
            <a:endParaRPr lang="en-US" dirty="0"/>
          </a:p>
          <a:p>
            <a:pPr marL="0" indent="0">
              <a:lnSpc>
                <a:spcPct val="90000"/>
              </a:lnSpc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256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A001D-E1EB-BDE5-51EA-4D89E9421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666A1F6-FD8B-94E3-BF0B-60F370FBC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7229B3C-B112-C90C-881C-66BC0DA83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ACB0F3-9571-CEB7-7F3F-89E406CCB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" y="1153572"/>
            <a:ext cx="2913139" cy="4461163"/>
          </a:xfrm>
        </p:spPr>
        <p:txBody>
          <a:bodyPr>
            <a:normAutofit/>
          </a:bodyPr>
          <a:lstStyle/>
          <a:p>
            <a:r>
              <a:rPr lang="mk-MK" dirty="0">
                <a:solidFill>
                  <a:srgbClr val="FFFFFF"/>
                </a:solidFill>
              </a:rPr>
              <a:t>Можности</a:t>
            </a: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BA47DF75-3492-38EC-13B0-34E7B5206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BDC1A-5570-85C4-0071-FF9CCB083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 fontScale="70000" lnSpcReduction="20000"/>
          </a:bodyPr>
          <a:lstStyle/>
          <a:p>
            <a:pPr>
              <a:lnSpc>
                <a:spcPct val="90000"/>
              </a:lnSpc>
              <a:buNone/>
            </a:pPr>
            <a:endParaRPr lang="ru-RU" sz="2000" b="1" dirty="0"/>
          </a:p>
          <a:p>
            <a:pPr lvl="0"/>
            <a:r>
              <a:rPr lang="mk-MK" dirty="0"/>
              <a:t>Учество на граѓаните во планирање</a:t>
            </a:r>
            <a:endParaRPr lang="en-US" dirty="0"/>
          </a:p>
          <a:p>
            <a:pPr lvl="0"/>
            <a:r>
              <a:rPr lang="mk-MK" dirty="0"/>
              <a:t>Зголемен интерес за одржлив туризам и зачувување на природа</a:t>
            </a:r>
            <a:endParaRPr lang="en-US" dirty="0"/>
          </a:p>
          <a:p>
            <a:pPr lvl="0"/>
            <a:r>
              <a:rPr lang="mk-MK" dirty="0"/>
              <a:t>Зголемен обем на пошумување и засадување на автохтони видови</a:t>
            </a:r>
            <a:endParaRPr lang="en-US" dirty="0"/>
          </a:p>
          <a:p>
            <a:pPr lvl="0"/>
            <a:r>
              <a:rPr lang="mk-MK" dirty="0"/>
              <a:t>Урбаните средини со можност за зеленило</a:t>
            </a:r>
            <a:endParaRPr lang="en-US" dirty="0"/>
          </a:p>
          <a:p>
            <a:pPr lvl="0"/>
            <a:r>
              <a:rPr lang="mk-MK" dirty="0"/>
              <a:t>Можност за создавање ботанички и едукативни градини</a:t>
            </a:r>
            <a:endParaRPr lang="en-US" dirty="0"/>
          </a:p>
          <a:p>
            <a:pPr lvl="0"/>
            <a:r>
              <a:rPr lang="mk-MK" dirty="0"/>
              <a:t>Вклучување на ученици и млади</a:t>
            </a:r>
            <a:endParaRPr lang="en-US" dirty="0"/>
          </a:p>
          <a:p>
            <a:pPr lvl="0"/>
            <a:r>
              <a:rPr lang="mk-MK" dirty="0"/>
              <a:t>Можност за користење на алтернативни извори на енергија</a:t>
            </a:r>
            <a:endParaRPr lang="en-US" dirty="0"/>
          </a:p>
          <a:p>
            <a:pPr lvl="0"/>
            <a:r>
              <a:rPr lang="mk-MK" dirty="0"/>
              <a:t>Подобрување на квалитетот на водите и воздухот</a:t>
            </a:r>
            <a:endParaRPr lang="en-US" dirty="0"/>
          </a:p>
          <a:p>
            <a:pPr marL="0" indent="0">
              <a:lnSpc>
                <a:spcPct val="90000"/>
              </a:lnSpc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58750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1727C0-A820-9C69-B4C7-14361EFEA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F2F3A95-24D6-5E52-0E0F-5B4AD8D9E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FC441E0-254A-6313-90B5-456934EF4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1145A4-0960-224D-274E-4A31DA435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" y="1153572"/>
            <a:ext cx="2913139" cy="4461163"/>
          </a:xfrm>
        </p:spPr>
        <p:txBody>
          <a:bodyPr>
            <a:normAutofit/>
          </a:bodyPr>
          <a:lstStyle/>
          <a:p>
            <a:r>
              <a:rPr lang="mk-MK" dirty="0">
                <a:solidFill>
                  <a:srgbClr val="FFFFFF"/>
                </a:solidFill>
              </a:rPr>
              <a:t>Закани</a:t>
            </a: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3783DF58-D954-E6B6-284A-309D816D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0A7AD-DEAE-3589-08BC-103ED3606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 fontScale="77500" lnSpcReduction="20000"/>
          </a:bodyPr>
          <a:lstStyle/>
          <a:p>
            <a:pPr lvl="0"/>
            <a:r>
              <a:rPr lang="mk-MK" dirty="0"/>
              <a:t>Климатски промени</a:t>
            </a:r>
            <a:endParaRPr lang="en-US" dirty="0"/>
          </a:p>
          <a:p>
            <a:pPr lvl="0"/>
            <a:r>
              <a:rPr lang="mk-MK" dirty="0"/>
              <a:t>Загадување (воздух, вода, почва)</a:t>
            </a:r>
            <a:endParaRPr lang="en-US" dirty="0"/>
          </a:p>
          <a:p>
            <a:pPr lvl="0"/>
            <a:r>
              <a:rPr lang="mk-MK" dirty="0"/>
              <a:t>Суши и поплави</a:t>
            </a:r>
            <a:endParaRPr lang="en-US" dirty="0"/>
          </a:p>
          <a:p>
            <a:pPr lvl="0"/>
            <a:r>
              <a:rPr lang="mk-MK" dirty="0"/>
              <a:t>Намалување на биодиверзитет</a:t>
            </a:r>
            <a:endParaRPr lang="en-US" dirty="0"/>
          </a:p>
          <a:p>
            <a:pPr lvl="0"/>
            <a:r>
              <a:rPr lang="mk-MK" dirty="0"/>
              <a:t>Селидба и миграции</a:t>
            </a:r>
            <a:endParaRPr lang="en-US" dirty="0"/>
          </a:p>
          <a:p>
            <a:pPr lvl="0"/>
            <a:r>
              <a:rPr lang="mk-MK" dirty="0"/>
              <a:t>Неодржливо искористување на ресурси</a:t>
            </a:r>
            <a:endParaRPr lang="en-US" dirty="0"/>
          </a:p>
          <a:p>
            <a:pPr lvl="0"/>
            <a:r>
              <a:rPr lang="mk-MK" dirty="0"/>
              <a:t>Недоволна еколошка едукација</a:t>
            </a:r>
            <a:endParaRPr lang="en-US" dirty="0"/>
          </a:p>
          <a:p>
            <a:pPr lvl="0"/>
            <a:r>
              <a:rPr lang="mk-MK" dirty="0"/>
              <a:t>Светски трендови на урбанизација без зелен раст</a:t>
            </a:r>
            <a:endParaRPr lang="en-US" dirty="0"/>
          </a:p>
          <a:p>
            <a:pPr lvl="0"/>
            <a:r>
              <a:rPr lang="mk-MK" dirty="0"/>
              <a:t>Политичка нестабилност</a:t>
            </a:r>
            <a:endParaRPr lang="en-US" dirty="0"/>
          </a:p>
          <a:p>
            <a:pPr lvl="0"/>
            <a:r>
              <a:rPr lang="mk-MK" dirty="0"/>
              <a:t>Несоодветна интеграција на младите и ранливи групи </a:t>
            </a:r>
            <a:endParaRPr lang="en-US" dirty="0"/>
          </a:p>
          <a:p>
            <a:pPr marL="0" indent="0">
              <a:lnSpc>
                <a:spcPct val="90000"/>
              </a:lnSpc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95635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C789DE-6082-E8D9-93BB-7D483BF3E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E7C665-01EB-62C2-FCFC-A070424B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1" y="1153572"/>
            <a:ext cx="2790734" cy="4461163"/>
          </a:xfrm>
        </p:spPr>
        <p:txBody>
          <a:bodyPr>
            <a:normAutofit/>
          </a:bodyPr>
          <a:lstStyle/>
          <a:p>
            <a:r>
              <a:rPr lang="mk-MK" sz="3400" dirty="0">
                <a:solidFill>
                  <a:srgbClr val="FFFFFF"/>
                </a:solidFill>
              </a:rPr>
              <a:t>Стратешки приоритети </a:t>
            </a: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51BA1-27EC-D205-AE98-D68A87509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buNone/>
            </a:pPr>
            <a:endParaRPr lang="ru-RU" b="1" dirty="0"/>
          </a:p>
          <a:p>
            <a:pPr>
              <a:buNone/>
            </a:pPr>
            <a:r>
              <a:rPr lang="ru-RU" b="1" dirty="0"/>
              <a:t>Цел:</a:t>
            </a:r>
            <a:r>
              <a:rPr lang="ru-RU" dirty="0"/>
              <a:t> Да ги утврдиме најважните правци на дејствување за зелената инфраструктура во регионот, во согласност со визијата за 2035 година и резултатите од SWOT анализата.</a:t>
            </a:r>
          </a:p>
        </p:txBody>
      </p:sp>
    </p:spTree>
    <p:extLst>
      <p:ext uri="{BB962C8B-B14F-4D97-AF65-F5344CB8AC3E}">
        <p14:creationId xmlns:p14="http://schemas.microsoft.com/office/powerpoint/2010/main" val="3582589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81D377EB-C9D2-4ED0-86A6-740A297E3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685800"/>
            <a:ext cx="7879842" cy="1157005"/>
          </a:xfrm>
        </p:spPr>
        <p:txBody>
          <a:bodyPr anchor="b">
            <a:normAutofit fontScale="90000"/>
          </a:bodyPr>
          <a:lstStyle/>
          <a:p>
            <a:r>
              <a:rPr lang="ru-RU" sz="4200"/>
              <a:t>Како да пристапите кон задачата:</a:t>
            </a:r>
            <a:endParaRPr lang="mk-MK" sz="42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1817" y="122104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958056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3B152FB5-A499-6CAD-E0FB-266B562868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1188208"/>
              </p:ext>
            </p:extLst>
          </p:nvPr>
        </p:nvGraphicFramePr>
        <p:xfrm>
          <a:off x="374073" y="2069316"/>
          <a:ext cx="8134419" cy="4102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8992" y="1"/>
            <a:ext cx="866357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06661"/>
            <a:ext cx="6909288" cy="4351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2500" dirty="0"/>
              <a:t>Вашите размислувања, искуства и сугестии се клучни за развојот на заедничката стратегија за зелена инфраструктура.</a:t>
            </a:r>
          </a:p>
          <a:p>
            <a:pPr>
              <a:lnSpc>
                <a:spcPct val="90000"/>
              </a:lnSpc>
            </a:pPr>
            <a:r>
              <a:rPr lang="ru-RU" sz="2500" b="1" dirty="0"/>
              <a:t>Контакт:</a:t>
            </a:r>
            <a:br>
              <a:rPr lang="ru-RU" sz="2500" dirty="0"/>
            </a:br>
            <a:r>
              <a:rPr lang="ru-RU" sz="2500" dirty="0"/>
              <a:t>Milieukontakt Македонија</a:t>
            </a:r>
            <a:br>
              <a:rPr lang="ru-RU" sz="2500" dirty="0"/>
            </a:br>
            <a:r>
              <a:rPr lang="ru-RU" sz="2500" dirty="0"/>
              <a:t>📧 </a:t>
            </a:r>
            <a:r>
              <a:rPr lang="ru-RU" sz="2500" dirty="0">
                <a:hlinkClick r:id="rId2"/>
              </a:rPr>
              <a:t>info@</a:t>
            </a:r>
            <a:r>
              <a:rPr lang="en-US" sz="2500" dirty="0" err="1">
                <a:hlinkClick r:id="rId2"/>
              </a:rPr>
              <a:t>mkm</a:t>
            </a:r>
            <a:r>
              <a:rPr lang="ru-RU" sz="2500" dirty="0">
                <a:hlinkClick r:id="rId2"/>
              </a:rPr>
              <a:t>.mk</a:t>
            </a:r>
            <a:r>
              <a:rPr lang="en-US" sz="2500" dirty="0"/>
              <a:t> </a:t>
            </a:r>
            <a:br>
              <a:rPr lang="ru-RU" sz="2500" dirty="0"/>
            </a:br>
            <a:r>
              <a:rPr lang="ru-RU" sz="2500" dirty="0"/>
              <a:t>🌐 </a:t>
            </a:r>
            <a:r>
              <a:rPr lang="ru-RU" sz="2500" dirty="0">
                <a:hlinkClick r:id="rId3"/>
              </a:rPr>
              <a:t>www.milieukontakt.mk</a:t>
            </a:r>
            <a:endParaRPr lang="ru-RU" sz="25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6138" y="3423959"/>
            <a:ext cx="405617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KM cobranding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679" y="5092641"/>
            <a:ext cx="2835788" cy="1095957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2201" y="1"/>
            <a:ext cx="1550211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04058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5592435" y="5166682"/>
            <a:ext cx="1376793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7145" y="6033795"/>
            <a:ext cx="1493298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8772" y="5519196"/>
            <a:ext cx="1005228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2892" y="900862"/>
            <a:ext cx="4283183" cy="16218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dirty="0" err="1"/>
              <a:t>Благодариме</a:t>
            </a:r>
            <a:r>
              <a:rPr dirty="0"/>
              <a:t> за </a:t>
            </a:r>
            <a:r>
              <a:rPr dirty="0" err="1"/>
              <a:t>вниманието</a:t>
            </a:r>
            <a:r>
              <a:rPr dirty="0"/>
              <a:t>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0070C0"/>
      </a:hlink>
      <a:folHlink>
        <a:srgbClr val="9F6715"/>
      </a:folHlink>
    </a:clrScheme>
    <a:fontScheme name="Custom 1">
      <a:majorFont>
        <a:latin typeface="LuzSans-Book"/>
        <a:ea typeface=""/>
        <a:cs typeface=""/>
      </a:majorFont>
      <a:minorFont>
        <a:latin typeface="LuzSans-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678</Words>
  <Application>Microsoft Office PowerPoint</Application>
  <PresentationFormat>On-screen Show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LuzSans-Book</vt:lpstr>
      <vt:lpstr>Office Theme</vt:lpstr>
      <vt:lpstr> Дефинирање на стратешки приоритети на стратегијата за зелена ифраструктура </vt:lpstr>
      <vt:lpstr>Цел на работилницата</vt:lpstr>
      <vt:lpstr>Важност на заедничката стратегија</vt:lpstr>
      <vt:lpstr>Визија 2035 </vt:lpstr>
      <vt:lpstr>SWOT  </vt:lpstr>
      <vt:lpstr>Јаки страни</vt:lpstr>
      <vt:lpstr>Слаби страни</vt:lpstr>
      <vt:lpstr>Можности</vt:lpstr>
      <vt:lpstr>Закани</vt:lpstr>
      <vt:lpstr>Стратешки приоритети </vt:lpstr>
      <vt:lpstr>Како да пристапите кон задачата:</vt:lpstr>
      <vt:lpstr>Благодариме за вниманието!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Maja markovska</dc:creator>
  <cp:keywords/>
  <dc:description>generated using python-pptx</dc:description>
  <cp:lastModifiedBy>Aleksandra Shackarska</cp:lastModifiedBy>
  <cp:revision>6</cp:revision>
  <dcterms:created xsi:type="dcterms:W3CDTF">2013-01-27T09:14:16Z</dcterms:created>
  <dcterms:modified xsi:type="dcterms:W3CDTF">2025-09-10T19:12:05Z</dcterms:modified>
  <cp:category/>
</cp:coreProperties>
</file>