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9" r:id="rId5"/>
    <p:sldId id="270" r:id="rId6"/>
    <p:sldId id="260" r:id="rId7"/>
    <p:sldId id="271" r:id="rId8"/>
    <p:sldId id="272" r:id="rId9"/>
    <p:sldId id="273" r:id="rId10"/>
    <p:sldId id="274" r:id="rId11"/>
    <p:sldId id="275" r:id="rId12"/>
    <p:sldId id="262" r:id="rId13"/>
    <p:sldId id="277" r:id="rId14"/>
    <p:sldId id="276" r:id="rId15"/>
    <p:sldId id="278" r:id="rId16"/>
    <p:sldId id="279" r:id="rId17"/>
    <p:sldId id="280" r:id="rId18"/>
    <p:sldId id="281" r:id="rId19"/>
    <p:sldId id="263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1181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A46561-2A5C-42C9-9A15-20D9C37ECCB2}" type="doc">
      <dgm:prSet loTypeId="urn:microsoft.com/office/officeart/2005/8/layout/arrow5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5FB326-48EF-4820-B606-2C346B2C709C}">
      <dgm:prSet custT="1"/>
      <dgm:spPr/>
      <dgm:t>
        <a:bodyPr/>
        <a:lstStyle/>
        <a:p>
          <a:r>
            <a:rPr lang="en-US" sz="105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Државни институции</a:t>
          </a:r>
          <a:r>
            <a:rPr lang="mk-MK" sz="105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М</a:t>
          </a:r>
          <a:r>
            <a:rPr lang="mk-MK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ЖСПП</a:t>
          </a:r>
          <a:r>
            <a:rPr lang="en-US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М</a:t>
          </a:r>
          <a:r>
            <a:rPr lang="mk-MK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ЗШВ</a:t>
          </a:r>
          <a:r>
            <a:rPr lang="en-US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</a:t>
          </a:r>
          <a:r>
            <a:rPr lang="mk-MK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МТ</a:t>
          </a:r>
          <a:r>
            <a:rPr lang="en-US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mk-MK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МЛС, Биро за регионален развој</a:t>
          </a:r>
          <a:endParaRPr lang="mk-MK" sz="1050" b="1" dirty="0">
            <a:effectLst/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gm:t>
    </dgm:pt>
    <dgm:pt modelId="{F96AF0C4-3ECB-4C26-A12C-158E34455CFF}" type="parTrans" cxnId="{71673C0D-EEF6-4FE0-9275-6340219F78BB}">
      <dgm:prSet/>
      <dgm:spPr/>
      <dgm:t>
        <a:bodyPr/>
        <a:lstStyle/>
        <a:p>
          <a:endParaRPr lang="en-US" sz="1000"/>
        </a:p>
      </dgm:t>
    </dgm:pt>
    <dgm:pt modelId="{30401099-6C03-4584-B5D5-578302868127}" type="sibTrans" cxnId="{71673C0D-EEF6-4FE0-9275-6340219F78BB}">
      <dgm:prSet/>
      <dgm:spPr/>
      <dgm:t>
        <a:bodyPr/>
        <a:lstStyle/>
        <a:p>
          <a:endParaRPr lang="en-US" sz="1000"/>
        </a:p>
      </dgm:t>
    </dgm:pt>
    <dgm:pt modelId="{5A746B18-440C-45FC-A82A-0DA77186A592}">
      <dgm:prSet custT="1"/>
      <dgm:spPr/>
      <dgm:t>
        <a:bodyPr/>
        <a:lstStyle/>
        <a:p>
          <a:r>
            <a:rPr lang="en-US" sz="1000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Регионални</a:t>
          </a:r>
          <a:r>
            <a:rPr lang="en-US" sz="1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институции</a:t>
          </a:r>
          <a:r>
            <a:rPr lang="mk-MK" sz="1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000" dirty="0">
              <a:latin typeface="Aptos" panose="020B0004020202020204" pitchFamily="34" charset="0"/>
              <a:cs typeface="Times New Roman" panose="02020603050405020304" pitchFamily="18" charset="0"/>
            </a:rPr>
            <a:t>Центар за развој на </a:t>
          </a:r>
          <a:r>
            <a:rPr lang="en-US" sz="1000" dirty="0" err="1">
              <a:latin typeface="Aptos" panose="020B0004020202020204" pitchFamily="34" charset="0"/>
              <a:cs typeface="Times New Roman" panose="02020603050405020304" pitchFamily="18" charset="0"/>
            </a:rPr>
            <a:t>Источен</a:t>
          </a:r>
          <a:r>
            <a:rPr lang="en-US" sz="1000" dirty="0">
              <a:latin typeface="Aptos" panose="020B0004020202020204" pitchFamily="34" charset="0"/>
              <a:cs typeface="Times New Roman" panose="02020603050405020304" pitchFamily="18" charset="0"/>
            </a:rPr>
            <a:t> плански </a:t>
          </a:r>
          <a:r>
            <a:rPr lang="en-US" sz="1000" dirty="0" err="1">
              <a:latin typeface="Aptos" panose="020B0004020202020204" pitchFamily="34" charset="0"/>
              <a:cs typeface="Times New Roman" panose="02020603050405020304" pitchFamily="18" charset="0"/>
            </a:rPr>
            <a:t>регион</a:t>
          </a:r>
          <a:r>
            <a:rPr lang="en-US" sz="1000" dirty="0">
              <a:latin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00" dirty="0" err="1">
              <a:latin typeface="Aptos" panose="020B0004020202020204" pitchFamily="34" charset="0"/>
              <a:cs typeface="Times New Roman" panose="02020603050405020304" pitchFamily="18" charset="0"/>
            </a:rPr>
            <a:t>јавни</a:t>
          </a:r>
          <a:r>
            <a:rPr lang="en-US" sz="1000" dirty="0">
              <a:latin typeface="Aptos" panose="020B0004020202020204" pitchFamily="34" charset="0"/>
              <a:cs typeface="Times New Roman" panose="02020603050405020304" pitchFamily="18" charset="0"/>
            </a:rPr>
            <a:t> претпријатија (</a:t>
          </a:r>
          <a:r>
            <a:rPr lang="en-US" sz="1000" dirty="0" err="1">
              <a:latin typeface="Aptos" panose="020B0004020202020204" pitchFamily="34" charset="0"/>
              <a:cs typeface="Times New Roman" panose="02020603050405020304" pitchFamily="18" charset="0"/>
            </a:rPr>
            <a:t>водовод</a:t>
          </a:r>
          <a:r>
            <a:rPr lang="en-US" sz="1000" dirty="0">
              <a:latin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00" dirty="0" err="1">
              <a:latin typeface="Aptos" panose="020B0004020202020204" pitchFamily="34" charset="0"/>
              <a:cs typeface="Times New Roman" panose="02020603050405020304" pitchFamily="18" charset="0"/>
            </a:rPr>
            <a:t>комунални</a:t>
          </a:r>
          <a:r>
            <a:rPr lang="en-US" sz="1000" dirty="0">
              <a:latin typeface="Aptos" panose="020B0004020202020204" pitchFamily="34" charset="0"/>
              <a:cs typeface="Times New Roman" panose="02020603050405020304" pitchFamily="18" charset="0"/>
            </a:rPr>
            <a:t> услуги)</a:t>
          </a:r>
          <a:r>
            <a:rPr lang="mk-MK" sz="1000" dirty="0">
              <a:latin typeface="Aptos" panose="020B0004020202020204" pitchFamily="34" charset="0"/>
              <a:cs typeface="Times New Roman" panose="02020603050405020304" pitchFamily="18" charset="0"/>
            </a:rPr>
            <a:t> </a:t>
          </a:r>
          <a:endParaRPr lang="mk-MK" sz="1000" b="1" dirty="0">
            <a:effectLst/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gm:t>
    </dgm:pt>
    <dgm:pt modelId="{2FEC46D3-36D1-4C84-A59F-DAF5CC89F1F9}" type="parTrans" cxnId="{E8500A49-AA49-45CC-997E-DB39E9CCB487}">
      <dgm:prSet/>
      <dgm:spPr/>
      <dgm:t>
        <a:bodyPr/>
        <a:lstStyle/>
        <a:p>
          <a:endParaRPr lang="en-US" sz="1000"/>
        </a:p>
      </dgm:t>
    </dgm:pt>
    <dgm:pt modelId="{3431172D-34B4-40A9-8E6B-6F818DE2CDA5}" type="sibTrans" cxnId="{E8500A49-AA49-45CC-997E-DB39E9CCB487}">
      <dgm:prSet/>
      <dgm:spPr/>
      <dgm:t>
        <a:bodyPr/>
        <a:lstStyle/>
        <a:p>
          <a:endParaRPr lang="en-US" sz="1000"/>
        </a:p>
      </dgm:t>
    </dgm:pt>
    <dgm:pt modelId="{46F8B427-9857-4BE7-B8D4-D34EF18B7D88}">
      <dgm:prSet custT="1"/>
      <dgm:spPr/>
      <dgm:t>
        <a:bodyPr/>
        <a:lstStyle/>
        <a:p>
          <a:r>
            <a:rPr lang="en-US" sz="1000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Локални</a:t>
          </a:r>
          <a:r>
            <a:rPr lang="en-US" sz="1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en-US" sz="1000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власти</a:t>
          </a:r>
          <a:r>
            <a:rPr lang="mk-MK" sz="1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0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Општините</a:t>
          </a:r>
          <a:r>
            <a:rPr lang="en-US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во </a:t>
          </a:r>
          <a:r>
            <a:rPr lang="en-US" sz="10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Источниот</a:t>
          </a:r>
          <a:r>
            <a:rPr lang="en-US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en-US" sz="10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регион</a:t>
          </a:r>
          <a:r>
            <a:rPr lang="en-US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(</a:t>
          </a:r>
          <a:r>
            <a:rPr lang="en-US" sz="10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Штип</a:t>
          </a:r>
          <a:r>
            <a:rPr lang="en-US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Кочани</a:t>
          </a:r>
          <a:r>
            <a:rPr lang="en-US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Виница, </a:t>
          </a:r>
          <a:r>
            <a:rPr lang="en-US" sz="10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Делчево</a:t>
          </a:r>
          <a:r>
            <a:rPr lang="en-US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Берово</a:t>
          </a:r>
          <a:r>
            <a:rPr lang="en-US" sz="1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00" dirty="0" err="1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Пехчево</a:t>
          </a:r>
          <a:r>
            <a:rPr lang="en-US" sz="1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en-US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Пробиштип, </a:t>
          </a:r>
          <a:r>
            <a:rPr lang="en-US" sz="10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Македонска</a:t>
          </a:r>
          <a:r>
            <a:rPr lang="en-US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en-US" sz="10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Каменица</a:t>
          </a:r>
          <a:r>
            <a:rPr lang="en-US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</a:t>
          </a:r>
          <a:r>
            <a:rPr lang="mk-MK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Карбинци, Зрновци, Чешиново-Облешево</a:t>
          </a:r>
          <a:r>
            <a:rPr lang="en-US" sz="10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)</a:t>
          </a:r>
          <a:endParaRPr lang="mk-MK" sz="1000" b="1" dirty="0">
            <a:effectLst/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gm:t>
    </dgm:pt>
    <dgm:pt modelId="{1F004BA9-3E87-4611-95E3-719BB1B39150}" type="parTrans" cxnId="{2423F31E-8543-4B57-91CE-A79F61DACFDD}">
      <dgm:prSet/>
      <dgm:spPr/>
      <dgm:t>
        <a:bodyPr/>
        <a:lstStyle/>
        <a:p>
          <a:endParaRPr lang="en-US" sz="1000"/>
        </a:p>
      </dgm:t>
    </dgm:pt>
    <dgm:pt modelId="{E87E5468-3A7C-4205-988D-4784F79503B2}" type="sibTrans" cxnId="{2423F31E-8543-4B57-91CE-A79F61DACFDD}">
      <dgm:prSet/>
      <dgm:spPr/>
      <dgm:t>
        <a:bodyPr/>
        <a:lstStyle/>
        <a:p>
          <a:endParaRPr lang="en-US" sz="1000"/>
        </a:p>
      </dgm:t>
    </dgm:pt>
    <dgm:pt modelId="{CF824DA7-2812-4732-9CC4-857364890F88}">
      <dgm:prSet custT="1"/>
      <dgm:spPr/>
      <dgm:t>
        <a:bodyPr/>
        <a:lstStyle/>
        <a:p>
          <a:r>
            <a:rPr lang="en-US" sz="1100" b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Граѓански организации</a:t>
          </a:r>
          <a:r>
            <a:rPr lang="mk-MK" sz="1100" b="1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mk-MK" sz="1100">
              <a:latin typeface="Aptos" panose="020B0004020202020204" pitchFamily="34" charset="0"/>
              <a:cs typeface="Times New Roman" panose="02020603050405020304" pitchFamily="18" charset="0"/>
            </a:rPr>
            <a:t>ЕД Виножито и др</a:t>
          </a:r>
          <a:endParaRPr lang="mk-MK" sz="1100" b="1"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gm:t>
    </dgm:pt>
    <dgm:pt modelId="{0214CA73-FDD6-41BE-93C7-C7B6C4D46879}" type="parTrans" cxnId="{BF20AC14-F7E7-4A49-8216-AE05875656D9}">
      <dgm:prSet/>
      <dgm:spPr/>
      <dgm:t>
        <a:bodyPr/>
        <a:lstStyle/>
        <a:p>
          <a:endParaRPr lang="en-US" sz="1000"/>
        </a:p>
      </dgm:t>
    </dgm:pt>
    <dgm:pt modelId="{27D7F0DC-BF6C-4803-A5BA-7E9D9139F039}" type="sibTrans" cxnId="{BF20AC14-F7E7-4A49-8216-AE05875656D9}">
      <dgm:prSet/>
      <dgm:spPr/>
      <dgm:t>
        <a:bodyPr/>
        <a:lstStyle/>
        <a:p>
          <a:endParaRPr lang="en-US" sz="1000"/>
        </a:p>
      </dgm:t>
    </dgm:pt>
    <dgm:pt modelId="{CE775804-E214-4996-B19D-E84F0143896B}">
      <dgm:prSet custT="1"/>
      <dgm:spPr/>
      <dgm:t>
        <a:bodyPr/>
        <a:lstStyle/>
        <a:p>
          <a:r>
            <a:rPr lang="en-US" sz="1100" b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Приватен сектор</a:t>
          </a:r>
          <a:r>
            <a:rPr lang="mk-MK" sz="1100" b="1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Земјоделски комбинати, шумарски стопанства, градежни фирми, енергетски компании</a:t>
          </a:r>
          <a:endParaRPr lang="mk-MK" sz="1100" b="1"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gm:t>
    </dgm:pt>
    <dgm:pt modelId="{BAE3F33E-7C9E-4858-83E5-2CF32B042DC5}" type="parTrans" cxnId="{474E2E30-C105-4775-BDE6-9DAD5FCD9000}">
      <dgm:prSet/>
      <dgm:spPr/>
      <dgm:t>
        <a:bodyPr/>
        <a:lstStyle/>
        <a:p>
          <a:endParaRPr lang="en-US" sz="1000"/>
        </a:p>
      </dgm:t>
    </dgm:pt>
    <dgm:pt modelId="{98FD4D5A-D3BD-4F0D-B301-735C0C1A231F}" type="sibTrans" cxnId="{474E2E30-C105-4775-BDE6-9DAD5FCD9000}">
      <dgm:prSet/>
      <dgm:spPr/>
      <dgm:t>
        <a:bodyPr/>
        <a:lstStyle/>
        <a:p>
          <a:endParaRPr lang="en-US" sz="1000"/>
        </a:p>
      </dgm:t>
    </dgm:pt>
    <dgm:pt modelId="{EEDD6E0B-6662-4972-B8C7-26A94B7BD918}">
      <dgm:prSet custT="1"/>
      <dgm:spPr/>
      <dgm:t>
        <a:bodyPr/>
        <a:lstStyle/>
        <a:p>
          <a:r>
            <a:rPr lang="en-US" sz="1050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Академска</a:t>
          </a:r>
          <a:r>
            <a:rPr lang="en-US" sz="105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en-US" sz="1050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заедница</a:t>
          </a:r>
          <a:r>
            <a:rPr lang="mk-MK" sz="105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05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Универзитет</a:t>
          </a:r>
          <a:r>
            <a:rPr lang="en-US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„</a:t>
          </a:r>
          <a:r>
            <a:rPr lang="en-US" sz="105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Гоце</a:t>
          </a:r>
          <a:r>
            <a:rPr lang="en-US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Делчев“ – </a:t>
          </a:r>
          <a:r>
            <a:rPr lang="en-US" sz="105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Штип</a:t>
          </a:r>
          <a:r>
            <a:rPr lang="en-US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5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истражувачки</a:t>
          </a:r>
          <a:r>
            <a:rPr lang="en-US" sz="10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институти</a:t>
          </a:r>
          <a:r>
            <a:rPr lang="mk-MK" sz="105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; САБА</a:t>
          </a:r>
          <a:endParaRPr lang="mk-MK" sz="1050" b="1" dirty="0">
            <a:effectLst/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gm:t>
    </dgm:pt>
    <dgm:pt modelId="{0D05BB09-D590-47C6-843C-9C5CB40014FB}" type="parTrans" cxnId="{AC071002-1302-4281-BB82-80FFEDC642FA}">
      <dgm:prSet/>
      <dgm:spPr/>
      <dgm:t>
        <a:bodyPr/>
        <a:lstStyle/>
        <a:p>
          <a:endParaRPr lang="en-US" sz="1000"/>
        </a:p>
      </dgm:t>
    </dgm:pt>
    <dgm:pt modelId="{CC7CCD37-BA4C-485A-969F-30C4E9463CF6}" type="sibTrans" cxnId="{AC071002-1302-4281-BB82-80FFEDC642FA}">
      <dgm:prSet/>
      <dgm:spPr/>
      <dgm:t>
        <a:bodyPr/>
        <a:lstStyle/>
        <a:p>
          <a:endParaRPr lang="en-US" sz="1000"/>
        </a:p>
      </dgm:t>
    </dgm:pt>
    <dgm:pt modelId="{B15402A2-43F1-460E-81D9-21C3ABEF02E9}">
      <dgm:prSet custT="1"/>
      <dgm:spPr/>
      <dgm:t>
        <a:bodyPr/>
        <a:lstStyle/>
        <a:p>
          <a:r>
            <a:rPr lang="en-US" sz="110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Локално </a:t>
          </a:r>
          <a:r>
            <a:rPr lang="en-US" sz="1100" b="1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население</a:t>
          </a:r>
          <a:r>
            <a:rPr lang="mk-MK" sz="1100" b="1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1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Жители</a:t>
          </a:r>
          <a:r>
            <a:rPr lang="en-US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1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земјоделци</a:t>
          </a:r>
          <a:r>
            <a:rPr lang="en-US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1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младински</a:t>
          </a:r>
          <a:r>
            <a:rPr lang="en-US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групи</a:t>
          </a:r>
          <a:endParaRPr lang="mk-MK" sz="1100" b="1" dirty="0">
            <a:effectLst/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gm:t>
    </dgm:pt>
    <dgm:pt modelId="{A53AB220-B573-400B-8550-21D76788E11F}" type="parTrans" cxnId="{993E57B9-81AC-4916-9E10-34AFED95E856}">
      <dgm:prSet/>
      <dgm:spPr/>
      <dgm:t>
        <a:bodyPr/>
        <a:lstStyle/>
        <a:p>
          <a:endParaRPr lang="en-US" sz="1000"/>
        </a:p>
      </dgm:t>
    </dgm:pt>
    <dgm:pt modelId="{4F7405DA-1B5D-451A-8020-355D90DBFA53}" type="sibTrans" cxnId="{993E57B9-81AC-4916-9E10-34AFED95E856}">
      <dgm:prSet/>
      <dgm:spPr/>
      <dgm:t>
        <a:bodyPr/>
        <a:lstStyle/>
        <a:p>
          <a:endParaRPr lang="en-US" sz="1000"/>
        </a:p>
      </dgm:t>
    </dgm:pt>
    <dgm:pt modelId="{EBC006CF-0D9D-420C-955D-CA149A17E909}" type="pres">
      <dgm:prSet presAssocID="{FAA46561-2A5C-42C9-9A15-20D9C37ECCB2}" presName="diagram" presStyleCnt="0">
        <dgm:presLayoutVars>
          <dgm:dir/>
          <dgm:resizeHandles val="exact"/>
        </dgm:presLayoutVars>
      </dgm:prSet>
      <dgm:spPr/>
    </dgm:pt>
    <dgm:pt modelId="{429DC737-C84D-4E4F-8DC3-09A205DCFCA1}" type="pres">
      <dgm:prSet presAssocID="{7E5FB326-48EF-4820-B606-2C346B2C709C}" presName="arrow" presStyleLbl="node1" presStyleIdx="0" presStyleCnt="7">
        <dgm:presLayoutVars>
          <dgm:bulletEnabled val="1"/>
        </dgm:presLayoutVars>
      </dgm:prSet>
      <dgm:spPr/>
    </dgm:pt>
    <dgm:pt modelId="{703C5BAA-3D97-4B07-B114-1D1F8EABAA89}" type="pres">
      <dgm:prSet presAssocID="{5A746B18-440C-45FC-A82A-0DA77186A592}" presName="arrow" presStyleLbl="node1" presStyleIdx="1" presStyleCnt="7" custScaleX="122995" custScaleY="118621" custRadScaleRad="126910" custRadScaleInc="-523">
        <dgm:presLayoutVars>
          <dgm:bulletEnabled val="1"/>
        </dgm:presLayoutVars>
      </dgm:prSet>
      <dgm:spPr/>
    </dgm:pt>
    <dgm:pt modelId="{A55C22E9-8EE2-4791-8DC9-FF31FD5ACF99}" type="pres">
      <dgm:prSet presAssocID="{46F8B427-9857-4BE7-B8D4-D34EF18B7D88}" presName="arrow" presStyleLbl="node1" presStyleIdx="2" presStyleCnt="7" custScaleX="117899" custScaleY="146262" custRadScaleRad="124272" custRadScaleInc="18403">
        <dgm:presLayoutVars>
          <dgm:bulletEnabled val="1"/>
        </dgm:presLayoutVars>
      </dgm:prSet>
      <dgm:spPr/>
    </dgm:pt>
    <dgm:pt modelId="{3BFE5413-5C21-422C-B3B8-991CF80083A4}" type="pres">
      <dgm:prSet presAssocID="{CF824DA7-2812-4732-9CC4-857364890F88}" presName="arrow" presStyleLbl="node1" presStyleIdx="3" presStyleCnt="7">
        <dgm:presLayoutVars>
          <dgm:bulletEnabled val="1"/>
        </dgm:presLayoutVars>
      </dgm:prSet>
      <dgm:spPr/>
    </dgm:pt>
    <dgm:pt modelId="{FF55A2A4-FCA1-483D-BCBF-EE0CED13E561}" type="pres">
      <dgm:prSet presAssocID="{CE775804-E214-4996-B19D-E84F0143896B}" presName="arrow" presStyleLbl="node1" presStyleIdx="4" presStyleCnt="7" custRadScaleRad="104646" custRadScaleInc="7724">
        <dgm:presLayoutVars>
          <dgm:bulletEnabled val="1"/>
        </dgm:presLayoutVars>
      </dgm:prSet>
      <dgm:spPr/>
    </dgm:pt>
    <dgm:pt modelId="{A560208A-6782-4773-AC7B-AEEA451B2F75}" type="pres">
      <dgm:prSet presAssocID="{EEDD6E0B-6662-4972-B8C7-26A94B7BD918}" presName="arrow" presStyleLbl="node1" presStyleIdx="5" presStyleCnt="7" custAng="17149" custRadScaleRad="125363" custRadScaleInc="-5518">
        <dgm:presLayoutVars>
          <dgm:bulletEnabled val="1"/>
        </dgm:presLayoutVars>
      </dgm:prSet>
      <dgm:spPr/>
    </dgm:pt>
    <dgm:pt modelId="{ACEC84F4-B934-4316-A5DC-BDD68E28D40A}" type="pres">
      <dgm:prSet presAssocID="{B15402A2-43F1-460E-81D9-21C3ABEF02E9}" presName="arrow" presStyleLbl="node1" presStyleIdx="6" presStyleCnt="7" custRadScaleRad="126025" custRadScaleInc="1446">
        <dgm:presLayoutVars>
          <dgm:bulletEnabled val="1"/>
        </dgm:presLayoutVars>
      </dgm:prSet>
      <dgm:spPr/>
    </dgm:pt>
  </dgm:ptLst>
  <dgm:cxnLst>
    <dgm:cxn modelId="{AC071002-1302-4281-BB82-80FFEDC642FA}" srcId="{FAA46561-2A5C-42C9-9A15-20D9C37ECCB2}" destId="{EEDD6E0B-6662-4972-B8C7-26A94B7BD918}" srcOrd="5" destOrd="0" parTransId="{0D05BB09-D590-47C6-843C-9C5CB40014FB}" sibTransId="{CC7CCD37-BA4C-485A-969F-30C4E9463CF6}"/>
    <dgm:cxn modelId="{71673C0D-EEF6-4FE0-9275-6340219F78BB}" srcId="{FAA46561-2A5C-42C9-9A15-20D9C37ECCB2}" destId="{7E5FB326-48EF-4820-B606-2C346B2C709C}" srcOrd="0" destOrd="0" parTransId="{F96AF0C4-3ECB-4C26-A12C-158E34455CFF}" sibTransId="{30401099-6C03-4584-B5D5-578302868127}"/>
    <dgm:cxn modelId="{BF20AC14-F7E7-4A49-8216-AE05875656D9}" srcId="{FAA46561-2A5C-42C9-9A15-20D9C37ECCB2}" destId="{CF824DA7-2812-4732-9CC4-857364890F88}" srcOrd="3" destOrd="0" parTransId="{0214CA73-FDD6-41BE-93C7-C7B6C4D46879}" sibTransId="{27D7F0DC-BF6C-4803-A5BA-7E9D9139F039}"/>
    <dgm:cxn modelId="{2423F31E-8543-4B57-91CE-A79F61DACFDD}" srcId="{FAA46561-2A5C-42C9-9A15-20D9C37ECCB2}" destId="{46F8B427-9857-4BE7-B8D4-D34EF18B7D88}" srcOrd="2" destOrd="0" parTransId="{1F004BA9-3E87-4611-95E3-719BB1B39150}" sibTransId="{E87E5468-3A7C-4205-988D-4784F79503B2}"/>
    <dgm:cxn modelId="{6153DD29-F5E1-4EC0-9C9B-2410EA477EAE}" type="presOf" srcId="{46F8B427-9857-4BE7-B8D4-D34EF18B7D88}" destId="{A55C22E9-8EE2-4791-8DC9-FF31FD5ACF99}" srcOrd="0" destOrd="0" presId="urn:microsoft.com/office/officeart/2005/8/layout/arrow5"/>
    <dgm:cxn modelId="{474E2E30-C105-4775-BDE6-9DAD5FCD9000}" srcId="{FAA46561-2A5C-42C9-9A15-20D9C37ECCB2}" destId="{CE775804-E214-4996-B19D-E84F0143896B}" srcOrd="4" destOrd="0" parTransId="{BAE3F33E-7C9E-4858-83E5-2CF32B042DC5}" sibTransId="{98FD4D5A-D3BD-4F0D-B301-735C0C1A231F}"/>
    <dgm:cxn modelId="{29BE2546-CBA4-4603-A713-8C575863FB7E}" type="presOf" srcId="{5A746B18-440C-45FC-A82A-0DA77186A592}" destId="{703C5BAA-3D97-4B07-B114-1D1F8EABAA89}" srcOrd="0" destOrd="0" presId="urn:microsoft.com/office/officeart/2005/8/layout/arrow5"/>
    <dgm:cxn modelId="{99E73748-CE84-43F6-9307-D97DF620950E}" type="presOf" srcId="{7E5FB326-48EF-4820-B606-2C346B2C709C}" destId="{429DC737-C84D-4E4F-8DC3-09A205DCFCA1}" srcOrd="0" destOrd="0" presId="urn:microsoft.com/office/officeart/2005/8/layout/arrow5"/>
    <dgm:cxn modelId="{E8500A49-AA49-45CC-997E-DB39E9CCB487}" srcId="{FAA46561-2A5C-42C9-9A15-20D9C37ECCB2}" destId="{5A746B18-440C-45FC-A82A-0DA77186A592}" srcOrd="1" destOrd="0" parTransId="{2FEC46D3-36D1-4C84-A59F-DAF5CC89F1F9}" sibTransId="{3431172D-34B4-40A9-8E6B-6F818DE2CDA5}"/>
    <dgm:cxn modelId="{8E677E72-F466-4DA6-B7B9-E7DE83DFA049}" type="presOf" srcId="{FAA46561-2A5C-42C9-9A15-20D9C37ECCB2}" destId="{EBC006CF-0D9D-420C-955D-CA149A17E909}" srcOrd="0" destOrd="0" presId="urn:microsoft.com/office/officeart/2005/8/layout/arrow5"/>
    <dgm:cxn modelId="{993E57B9-81AC-4916-9E10-34AFED95E856}" srcId="{FAA46561-2A5C-42C9-9A15-20D9C37ECCB2}" destId="{B15402A2-43F1-460E-81D9-21C3ABEF02E9}" srcOrd="6" destOrd="0" parTransId="{A53AB220-B573-400B-8550-21D76788E11F}" sibTransId="{4F7405DA-1B5D-451A-8020-355D90DBFA53}"/>
    <dgm:cxn modelId="{E7F5CBCD-479D-4AD9-98BF-4AE54982F122}" type="presOf" srcId="{CF824DA7-2812-4732-9CC4-857364890F88}" destId="{3BFE5413-5C21-422C-B3B8-991CF80083A4}" srcOrd="0" destOrd="0" presId="urn:microsoft.com/office/officeart/2005/8/layout/arrow5"/>
    <dgm:cxn modelId="{A96636DE-0A69-4814-8FFB-40E43CDB30F6}" type="presOf" srcId="{CE775804-E214-4996-B19D-E84F0143896B}" destId="{FF55A2A4-FCA1-483D-BCBF-EE0CED13E561}" srcOrd="0" destOrd="0" presId="urn:microsoft.com/office/officeart/2005/8/layout/arrow5"/>
    <dgm:cxn modelId="{5C9757EB-CC60-4328-860F-C5BD6A1FFAEC}" type="presOf" srcId="{B15402A2-43F1-460E-81D9-21C3ABEF02E9}" destId="{ACEC84F4-B934-4316-A5DC-BDD68E28D40A}" srcOrd="0" destOrd="0" presId="urn:microsoft.com/office/officeart/2005/8/layout/arrow5"/>
    <dgm:cxn modelId="{BCD153ED-1381-4F83-B2AD-E57312744F95}" type="presOf" srcId="{EEDD6E0B-6662-4972-B8C7-26A94B7BD918}" destId="{A560208A-6782-4773-AC7B-AEEA451B2F75}" srcOrd="0" destOrd="0" presId="urn:microsoft.com/office/officeart/2005/8/layout/arrow5"/>
    <dgm:cxn modelId="{7DD73A0D-28BF-4405-A83C-8523724CFF7D}" type="presParOf" srcId="{EBC006CF-0D9D-420C-955D-CA149A17E909}" destId="{429DC737-C84D-4E4F-8DC3-09A205DCFCA1}" srcOrd="0" destOrd="0" presId="urn:microsoft.com/office/officeart/2005/8/layout/arrow5"/>
    <dgm:cxn modelId="{E095719F-0019-4A5C-A8E3-EE757F8AE1A7}" type="presParOf" srcId="{EBC006CF-0D9D-420C-955D-CA149A17E909}" destId="{703C5BAA-3D97-4B07-B114-1D1F8EABAA89}" srcOrd="1" destOrd="0" presId="urn:microsoft.com/office/officeart/2005/8/layout/arrow5"/>
    <dgm:cxn modelId="{657A494A-2DF1-41AD-852D-762C8BFD8B96}" type="presParOf" srcId="{EBC006CF-0D9D-420C-955D-CA149A17E909}" destId="{A55C22E9-8EE2-4791-8DC9-FF31FD5ACF99}" srcOrd="2" destOrd="0" presId="urn:microsoft.com/office/officeart/2005/8/layout/arrow5"/>
    <dgm:cxn modelId="{27ADC925-D278-4832-8D16-C95FE81336DE}" type="presParOf" srcId="{EBC006CF-0D9D-420C-955D-CA149A17E909}" destId="{3BFE5413-5C21-422C-B3B8-991CF80083A4}" srcOrd="3" destOrd="0" presId="urn:microsoft.com/office/officeart/2005/8/layout/arrow5"/>
    <dgm:cxn modelId="{7865B839-6676-4576-9ABA-B45E120ECFCB}" type="presParOf" srcId="{EBC006CF-0D9D-420C-955D-CA149A17E909}" destId="{FF55A2A4-FCA1-483D-BCBF-EE0CED13E561}" srcOrd="4" destOrd="0" presId="urn:microsoft.com/office/officeart/2005/8/layout/arrow5"/>
    <dgm:cxn modelId="{DC81BFDB-45B0-4F80-8ACE-726F67F5B4D4}" type="presParOf" srcId="{EBC006CF-0D9D-420C-955D-CA149A17E909}" destId="{A560208A-6782-4773-AC7B-AEEA451B2F75}" srcOrd="5" destOrd="0" presId="urn:microsoft.com/office/officeart/2005/8/layout/arrow5"/>
    <dgm:cxn modelId="{5EA0FA93-CC34-442D-A515-5C8247A0A99A}" type="presParOf" srcId="{EBC006CF-0D9D-420C-955D-CA149A17E909}" destId="{ACEC84F4-B934-4316-A5DC-BDD68E28D40A}" srcOrd="6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A46561-2A5C-42C9-9A15-20D9C37ECCB2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3EC1EAC-2318-4073-9FDD-F81BCA29B763}">
      <dgm:prSet phldrT="[Text]"/>
      <dgm:spPr/>
      <dgm:t>
        <a:bodyPr/>
        <a:lstStyle/>
        <a:p>
          <a:r>
            <a:rPr lang="mk-MK" dirty="0">
              <a:latin typeface="Aptos" panose="020B0004020202020204" pitchFamily="34" charset="0"/>
            </a:rPr>
            <a:t>Потсетете се на приоритетите:</a:t>
          </a:r>
          <a:endParaRPr lang="en-US" dirty="0">
            <a:latin typeface="Aptos" panose="020B0004020202020204" pitchFamily="34" charset="0"/>
          </a:endParaRPr>
        </a:p>
      </dgm:t>
    </dgm:pt>
    <dgm:pt modelId="{398E28A1-C051-4F6C-9B62-54A107C154D1}" type="parTrans" cxnId="{1EC28C72-774A-425C-8BCC-52EF2610CDEC}">
      <dgm:prSet/>
      <dgm:spPr/>
      <dgm:t>
        <a:bodyPr/>
        <a:lstStyle/>
        <a:p>
          <a:endParaRPr lang="en-US" sz="2000"/>
        </a:p>
      </dgm:t>
    </dgm:pt>
    <dgm:pt modelId="{41BDF0A4-71EC-4C48-8331-8037403272C5}" type="sibTrans" cxnId="{1EC28C72-774A-425C-8BCC-52EF2610CDEC}">
      <dgm:prSet/>
      <dgm:spPr/>
      <dgm:t>
        <a:bodyPr/>
        <a:lstStyle/>
        <a:p>
          <a:endParaRPr lang="en-US"/>
        </a:p>
      </dgm:t>
    </dgm:pt>
    <dgm:pt modelId="{DA127475-2B89-41AA-B839-6FDDA549FB3B}">
      <dgm:prSet phldrT="[Text]"/>
      <dgm:spPr/>
      <dgm:t>
        <a:bodyPr/>
        <a:lstStyle/>
        <a:p>
          <a:r>
            <a:rPr lang="mk-MK" dirty="0">
              <a:latin typeface="Aptos" panose="020B0004020202020204" pitchFamily="34" charset="0"/>
            </a:rPr>
            <a:t>Зголемување на % на зелени површини за 35% во рурални и урбани средини</a:t>
          </a:r>
          <a:endParaRPr lang="en-US" dirty="0">
            <a:latin typeface="Aptos" panose="020B0004020202020204" pitchFamily="34" charset="0"/>
          </a:endParaRPr>
        </a:p>
      </dgm:t>
    </dgm:pt>
    <dgm:pt modelId="{9D7AA9CD-17DA-43F7-99F4-B72C0010C494}" type="parTrans" cxnId="{46673C6A-4D38-447D-BC69-9666CC8B018A}">
      <dgm:prSet/>
      <dgm:spPr/>
      <dgm:t>
        <a:bodyPr/>
        <a:lstStyle/>
        <a:p>
          <a:endParaRPr lang="en-US" sz="2000"/>
        </a:p>
      </dgm:t>
    </dgm:pt>
    <dgm:pt modelId="{687F0BDF-2094-44FC-A5D2-2D23809959BB}" type="sibTrans" cxnId="{46673C6A-4D38-447D-BC69-9666CC8B018A}">
      <dgm:prSet/>
      <dgm:spPr/>
      <dgm:t>
        <a:bodyPr/>
        <a:lstStyle/>
        <a:p>
          <a:endParaRPr lang="en-US"/>
        </a:p>
      </dgm:t>
    </dgm:pt>
    <dgm:pt modelId="{131104F3-F9D2-4B9C-A467-85EDD5768175}">
      <dgm:prSet phldrT="[Text]"/>
      <dgm:spPr/>
      <dgm:t>
        <a:bodyPr/>
        <a:lstStyle/>
        <a:p>
          <a:r>
            <a:rPr lang="mk-MK">
              <a:latin typeface="Aptos" panose="020B0004020202020204" pitchFamily="34" charset="0"/>
            </a:rPr>
            <a:t>Идентификување на очекувани резултати:</a:t>
          </a:r>
          <a:endParaRPr lang="en-US">
            <a:latin typeface="Aptos" panose="020B0004020202020204" pitchFamily="34" charset="0"/>
          </a:endParaRPr>
        </a:p>
      </dgm:t>
    </dgm:pt>
    <dgm:pt modelId="{6F59950A-97AF-49BE-A94D-E800C1117CE1}" type="parTrans" cxnId="{16C803CE-EA60-439A-AF03-77D5566AC9ED}">
      <dgm:prSet/>
      <dgm:spPr/>
      <dgm:t>
        <a:bodyPr/>
        <a:lstStyle/>
        <a:p>
          <a:endParaRPr lang="en-US" sz="2000"/>
        </a:p>
      </dgm:t>
    </dgm:pt>
    <dgm:pt modelId="{D17CF380-8763-4838-9E94-811457A28F64}" type="sibTrans" cxnId="{16C803CE-EA60-439A-AF03-77D5566AC9ED}">
      <dgm:prSet/>
      <dgm:spPr/>
      <dgm:t>
        <a:bodyPr/>
        <a:lstStyle/>
        <a:p>
          <a:endParaRPr lang="en-US"/>
        </a:p>
      </dgm:t>
    </dgm:pt>
    <dgm:pt modelId="{F80E28D1-A057-4049-AF7A-294C77AD52C3}">
      <dgm:prSet phldrT="[Text]"/>
      <dgm:spPr/>
      <dgm:t>
        <a:bodyPr/>
        <a:lstStyle/>
        <a:p>
          <a:r>
            <a:rPr lang="mk-MK">
              <a:latin typeface="Aptos" panose="020B0004020202020204" pitchFamily="34" charset="0"/>
            </a:rPr>
            <a:t>Што сакаме да постигнеме? </a:t>
          </a:r>
          <a:endParaRPr lang="en-US">
            <a:latin typeface="Aptos" panose="020B0004020202020204" pitchFamily="34" charset="0"/>
          </a:endParaRPr>
        </a:p>
      </dgm:t>
    </dgm:pt>
    <dgm:pt modelId="{4C672487-896D-4D47-BF58-0BC6F3DD3F54}" type="parTrans" cxnId="{9ABF403B-62FB-45C4-A6EA-13FA9014E762}">
      <dgm:prSet/>
      <dgm:spPr/>
      <dgm:t>
        <a:bodyPr/>
        <a:lstStyle/>
        <a:p>
          <a:endParaRPr lang="en-US" sz="2000"/>
        </a:p>
      </dgm:t>
    </dgm:pt>
    <dgm:pt modelId="{03028BEA-C8EA-4676-851D-E86FAF97151B}" type="sibTrans" cxnId="{9ABF403B-62FB-45C4-A6EA-13FA9014E762}">
      <dgm:prSet/>
      <dgm:spPr/>
      <dgm:t>
        <a:bodyPr/>
        <a:lstStyle/>
        <a:p>
          <a:endParaRPr lang="en-US"/>
        </a:p>
      </dgm:t>
    </dgm:pt>
    <dgm:pt modelId="{57EB8FF6-6C17-423C-A1B7-B2AFC74BE1E5}">
      <dgm:prSet phldrT="[Text]"/>
      <dgm:spPr/>
      <dgm:t>
        <a:bodyPr/>
        <a:lstStyle/>
        <a:p>
          <a:r>
            <a:rPr lang="mk-MK">
              <a:latin typeface="Aptos" panose="020B0004020202020204" pitchFamily="34" charset="0"/>
            </a:rPr>
            <a:t>Пр. Безбеден и еколошки патен транспорт</a:t>
          </a:r>
          <a:endParaRPr lang="en-US">
            <a:latin typeface="Aptos" panose="020B0004020202020204" pitchFamily="34" charset="0"/>
          </a:endParaRPr>
        </a:p>
      </dgm:t>
    </dgm:pt>
    <dgm:pt modelId="{0D8841FE-652B-4B73-A2AF-F39828EB9378}" type="parTrans" cxnId="{41AFF33A-DA02-4A48-A58B-367C779F4142}">
      <dgm:prSet/>
      <dgm:spPr/>
      <dgm:t>
        <a:bodyPr/>
        <a:lstStyle/>
        <a:p>
          <a:endParaRPr lang="en-US" sz="2000"/>
        </a:p>
      </dgm:t>
    </dgm:pt>
    <dgm:pt modelId="{895D9D86-FBD5-4EC0-B96B-C00CDE6676C1}" type="sibTrans" cxnId="{41AFF33A-DA02-4A48-A58B-367C779F4142}">
      <dgm:prSet/>
      <dgm:spPr/>
      <dgm:t>
        <a:bodyPr/>
        <a:lstStyle/>
        <a:p>
          <a:endParaRPr lang="en-US"/>
        </a:p>
      </dgm:t>
    </dgm:pt>
    <dgm:pt modelId="{A99171F5-2675-43B2-8776-65044606EEC9}">
      <dgm:prSet phldrT="[Text]"/>
      <dgm:spPr/>
      <dgm:t>
        <a:bodyPr/>
        <a:lstStyle/>
        <a:p>
          <a:pPr marL="0" lvl="0" algn="l" defTabSz="444500">
            <a:spcBef>
              <a:spcPct val="0"/>
            </a:spcBef>
            <a:spcAft>
              <a:spcPts val="0"/>
            </a:spcAft>
            <a:buSzPts val="1000"/>
            <a:buFont typeface="Courier New" panose="02070309020205020404" pitchFamily="49" charset="0"/>
            <a:buNone/>
          </a:pPr>
          <a:r>
            <a:rPr lang="en-US" b="1" kern="1200" dirty="0">
              <a:latin typeface="Aptos" panose="020B0004020202020204" pitchFamily="34" charset="0"/>
            </a:rPr>
            <a:t>Избор на </a:t>
          </a:r>
          <a:r>
            <a:rPr lang="en-US" b="1" kern="1200" dirty="0" err="1">
              <a:latin typeface="Aptos" panose="020B0004020202020204" pitchFamily="34" charset="0"/>
            </a:rPr>
            <a:t>релевантни</a:t>
          </a:r>
          <a:r>
            <a:rPr lang="en-US" b="1" kern="1200" dirty="0">
              <a:latin typeface="Aptos" panose="020B0004020202020204" pitchFamily="34" charset="0"/>
            </a:rPr>
            <a:t> SMART </a:t>
          </a:r>
          <a:r>
            <a:rPr lang="en-US" b="1" kern="1200" dirty="0" err="1">
              <a:latin typeface="Aptos" panose="020B0004020202020204" pitchFamily="34" charset="0"/>
            </a:rPr>
            <a:t>индикатори</a:t>
          </a:r>
          <a:endParaRPr lang="mk-MK" b="1" kern="1200" dirty="0">
            <a:latin typeface="Aptos" panose="020B0004020202020204" pitchFamily="34" charset="0"/>
          </a:endParaRPr>
        </a:p>
        <a:p>
          <a:pPr marL="57150" lvl="1" indent="-57150" algn="l" defTabSz="488950">
            <a:spcBef>
              <a:spcPct val="0"/>
            </a:spcBef>
            <a:spcAft>
              <a:spcPct val="15000"/>
            </a:spcAft>
            <a:buSzPts val="1000"/>
            <a:buFont typeface="Courier New" panose="02070309020205020404" pitchFamily="49" charset="0"/>
            <a:buChar char="•"/>
          </a:pPr>
          <a:r>
            <a:rPr lang="en-US" kern="1200" dirty="0">
              <a:latin typeface="Aptos" panose="020B0004020202020204" pitchFamily="34" charset="0"/>
              <a:ea typeface="+mn-ea"/>
              <a:cs typeface="+mn-cs"/>
            </a:rPr>
            <a:t>Specific (</a:t>
          </a:r>
          <a:r>
            <a:rPr lang="en-US" kern="1200" dirty="0" err="1">
              <a:latin typeface="Aptos" panose="020B0004020202020204" pitchFamily="34" charset="0"/>
              <a:ea typeface="+mn-ea"/>
              <a:cs typeface="+mn-cs"/>
            </a:rPr>
            <a:t>специфични</a:t>
          </a:r>
          <a:r>
            <a:rPr lang="en-US" kern="1200" dirty="0">
              <a:latin typeface="Aptos" panose="020B0004020202020204" pitchFamily="34" charset="0"/>
              <a:ea typeface="+mn-ea"/>
              <a:cs typeface="+mn-cs"/>
            </a:rPr>
            <a:t>)</a:t>
          </a:r>
        </a:p>
        <a:p>
          <a:pPr marL="57150" lvl="1" indent="-57150" algn="l" defTabSz="488950">
            <a:spcBef>
              <a:spcPct val="0"/>
            </a:spcBef>
            <a:spcAft>
              <a:spcPct val="15000"/>
            </a:spcAft>
            <a:buSzPts val="1000"/>
            <a:buFont typeface="Courier New" panose="02070309020205020404" pitchFamily="49" charset="0"/>
            <a:buChar char="•"/>
          </a:pPr>
          <a:r>
            <a:rPr lang="en-US" kern="1200" dirty="0">
              <a:latin typeface="Aptos" panose="020B0004020202020204" pitchFamily="34" charset="0"/>
              <a:ea typeface="+mn-ea"/>
              <a:cs typeface="+mn-cs"/>
            </a:rPr>
            <a:t>Measurable (</a:t>
          </a:r>
          <a:r>
            <a:rPr lang="en-US" kern="1200" dirty="0" err="1">
              <a:latin typeface="Aptos" panose="020B0004020202020204" pitchFamily="34" charset="0"/>
              <a:ea typeface="+mn-ea"/>
              <a:cs typeface="+mn-cs"/>
            </a:rPr>
            <a:t>мерливи</a:t>
          </a:r>
          <a:r>
            <a:rPr lang="en-US" kern="1200" dirty="0">
              <a:latin typeface="Aptos" panose="020B0004020202020204" pitchFamily="34" charset="0"/>
              <a:ea typeface="+mn-ea"/>
              <a:cs typeface="+mn-cs"/>
            </a:rPr>
            <a:t>)</a:t>
          </a:r>
        </a:p>
        <a:p>
          <a:pPr marL="57150" lvl="1" indent="-57150" algn="l" defTabSz="488950">
            <a:spcBef>
              <a:spcPct val="0"/>
            </a:spcBef>
            <a:spcAft>
              <a:spcPct val="15000"/>
            </a:spcAft>
            <a:buSzPts val="1000"/>
            <a:buFont typeface="Courier New" panose="02070309020205020404" pitchFamily="49" charset="0"/>
            <a:buChar char="•"/>
          </a:pPr>
          <a:r>
            <a:rPr lang="en-US" kern="1200" dirty="0">
              <a:latin typeface="Aptos" panose="020B0004020202020204" pitchFamily="34" charset="0"/>
              <a:ea typeface="+mn-ea"/>
              <a:cs typeface="+mn-cs"/>
            </a:rPr>
            <a:t>Achievable (</a:t>
          </a:r>
          <a:r>
            <a:rPr lang="mk-MK" kern="1200" dirty="0">
              <a:latin typeface="Aptos" panose="020B0004020202020204" pitchFamily="34" charset="0"/>
              <a:ea typeface="+mn-ea"/>
              <a:cs typeface="+mn-cs"/>
            </a:rPr>
            <a:t>остварливи</a:t>
          </a:r>
          <a:r>
            <a:rPr lang="en-US" kern="1200" dirty="0">
              <a:latin typeface="Aptos" panose="020B0004020202020204" pitchFamily="34" charset="0"/>
              <a:ea typeface="+mn-ea"/>
              <a:cs typeface="+mn-cs"/>
            </a:rPr>
            <a:t>)</a:t>
          </a:r>
        </a:p>
        <a:p>
          <a:pPr marL="57150" lvl="1" indent="-57150" algn="l" defTabSz="488950">
            <a:spcBef>
              <a:spcPct val="0"/>
            </a:spcBef>
            <a:spcAft>
              <a:spcPct val="15000"/>
            </a:spcAft>
            <a:buSzPts val="1000"/>
            <a:buFont typeface="Courier New" panose="02070309020205020404" pitchFamily="49" charset="0"/>
            <a:buChar char="•"/>
          </a:pPr>
          <a:r>
            <a:rPr lang="en-US" kern="1200" dirty="0">
              <a:latin typeface="Aptos" panose="020B0004020202020204" pitchFamily="34" charset="0"/>
              <a:ea typeface="+mn-ea"/>
              <a:cs typeface="+mn-cs"/>
            </a:rPr>
            <a:t>Relevant (</a:t>
          </a:r>
          <a:r>
            <a:rPr lang="en-US" kern="1200" dirty="0" err="1">
              <a:latin typeface="Aptos" panose="020B0004020202020204" pitchFamily="34" charset="0"/>
              <a:ea typeface="+mn-ea"/>
              <a:cs typeface="+mn-cs"/>
            </a:rPr>
            <a:t>релевантни</a:t>
          </a:r>
          <a:r>
            <a:rPr lang="en-US" kern="1200" dirty="0">
              <a:latin typeface="Aptos" panose="020B0004020202020204" pitchFamily="34" charset="0"/>
              <a:ea typeface="+mn-ea"/>
              <a:cs typeface="+mn-cs"/>
            </a:rPr>
            <a:t>)</a:t>
          </a:r>
        </a:p>
        <a:p>
          <a:pPr marL="57150" lvl="1" indent="-57150" algn="l" defTabSz="488950">
            <a:spcBef>
              <a:spcPct val="0"/>
            </a:spcBef>
            <a:spcAft>
              <a:spcPct val="15000"/>
            </a:spcAft>
            <a:buSzPts val="1000"/>
            <a:buFont typeface="Courier New" panose="02070309020205020404" pitchFamily="49" charset="0"/>
            <a:buChar char="•"/>
          </a:pPr>
          <a:r>
            <a:rPr lang="en-US" kern="1200" dirty="0">
              <a:latin typeface="Aptos" panose="020B0004020202020204" pitchFamily="34" charset="0"/>
              <a:ea typeface="+mn-ea"/>
              <a:cs typeface="+mn-cs"/>
            </a:rPr>
            <a:t>Time-bound (временски</a:t>
          </a:r>
          <a:r>
            <a:rPr lang="mk-MK" kern="1200" dirty="0">
              <a:latin typeface="Aptos" panose="020B0004020202020204" pitchFamily="34" charset="0"/>
              <a:ea typeface="+mn-ea"/>
              <a:cs typeface="+mn-cs"/>
            </a:rPr>
            <a:t> </a:t>
          </a:r>
          <a:r>
            <a:rPr lang="en-US" kern="1200" dirty="0" err="1">
              <a:latin typeface="Aptos" panose="020B0004020202020204" pitchFamily="34" charset="0"/>
              <a:ea typeface="+mn-ea"/>
              <a:cs typeface="+mn-cs"/>
            </a:rPr>
            <a:t>ограничени</a:t>
          </a:r>
          <a:r>
            <a:rPr lang="en-US" kern="1200" dirty="0">
              <a:latin typeface="Aptos" panose="020B0004020202020204" pitchFamily="34" charset="0"/>
              <a:ea typeface="+mn-ea"/>
              <a:cs typeface="+mn-cs"/>
            </a:rPr>
            <a:t>)</a:t>
          </a:r>
        </a:p>
      </dgm:t>
    </dgm:pt>
    <dgm:pt modelId="{BEE9CD58-3F93-45BB-B05A-CA20EF6A83B2}" type="parTrans" cxnId="{CADC7DD8-EAE4-4617-8C90-28EB98554296}">
      <dgm:prSet/>
      <dgm:spPr/>
      <dgm:t>
        <a:bodyPr/>
        <a:lstStyle/>
        <a:p>
          <a:endParaRPr lang="en-US" sz="2000"/>
        </a:p>
      </dgm:t>
    </dgm:pt>
    <dgm:pt modelId="{D2BC24DA-97A1-4424-9328-BA85D5928ED8}" type="sibTrans" cxnId="{CADC7DD8-EAE4-4617-8C90-28EB98554296}">
      <dgm:prSet/>
      <dgm:spPr/>
      <dgm:t>
        <a:bodyPr/>
        <a:lstStyle/>
        <a:p>
          <a:endParaRPr lang="en-US"/>
        </a:p>
      </dgm:t>
    </dgm:pt>
    <dgm:pt modelId="{89ACAC34-C2FC-4447-9CE1-10705E5C97BE}">
      <dgm:prSet phldrT="[Text]"/>
      <dgm:spPr/>
      <dgm:t>
        <a:bodyPr/>
        <a:lstStyle/>
        <a:p>
          <a:pPr algn="l">
            <a:buNone/>
          </a:pPr>
          <a:r>
            <a:rPr lang="ru-RU" b="1" dirty="0">
              <a:latin typeface="Aptos" panose="020B0004020202020204" pitchFamily="34" charset="0"/>
            </a:rPr>
            <a:t>Одредување на почетна состојба (baseline)</a:t>
          </a:r>
          <a:endParaRPr lang="ru-RU" dirty="0">
            <a:latin typeface="Aptos" panose="020B0004020202020204" pitchFamily="34" charset="0"/>
          </a:endParaRPr>
        </a:p>
        <a:p>
          <a:pPr algn="l">
            <a:buFont typeface="Arial" panose="020B0604020202020204" pitchFamily="34" charset="0"/>
            <a:buChar char="•"/>
          </a:pPr>
          <a:r>
            <a:rPr lang="ru-RU" dirty="0">
              <a:latin typeface="Aptos" panose="020B0004020202020204" pitchFamily="34" charset="0"/>
            </a:rPr>
            <a:t>Да се утврди почетното ниво за секој индикатор.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dirty="0">
              <a:latin typeface="Aptos" panose="020B0004020202020204" pitchFamily="34" charset="0"/>
            </a:rPr>
            <a:t>Пример: Во 2025 година постојат 350 ха зелени површини.</a:t>
          </a:r>
          <a:endParaRPr lang="en-US" dirty="0">
            <a:latin typeface="Aptos" panose="020B0004020202020204" pitchFamily="34" charset="0"/>
          </a:endParaRPr>
        </a:p>
      </dgm:t>
    </dgm:pt>
    <dgm:pt modelId="{419D2C38-3A03-4FE1-886C-BAE599E1C210}" type="parTrans" cxnId="{96EDF91D-885A-4F5A-9ED1-2E5BC9E5EFEA}">
      <dgm:prSet/>
      <dgm:spPr/>
      <dgm:t>
        <a:bodyPr/>
        <a:lstStyle/>
        <a:p>
          <a:endParaRPr lang="en-US" sz="2000"/>
        </a:p>
      </dgm:t>
    </dgm:pt>
    <dgm:pt modelId="{2BB769CA-D665-4E3D-AC03-F05FFB603E37}" type="sibTrans" cxnId="{96EDF91D-885A-4F5A-9ED1-2E5BC9E5EFEA}">
      <dgm:prSet/>
      <dgm:spPr/>
      <dgm:t>
        <a:bodyPr/>
        <a:lstStyle/>
        <a:p>
          <a:endParaRPr lang="en-US"/>
        </a:p>
      </dgm:t>
    </dgm:pt>
    <dgm:pt modelId="{7A53E979-7136-4EFA-BB10-DF57C3A89182}">
      <dgm:prSet phldrT="[Text]"/>
      <dgm:spPr/>
      <dgm:t>
        <a:bodyPr/>
        <a:lstStyle/>
        <a:p>
          <a:pPr algn="l">
            <a:buNone/>
          </a:pPr>
          <a:r>
            <a:rPr lang="mk-MK" b="1" dirty="0">
              <a:latin typeface="Aptos" panose="020B0004020202020204" pitchFamily="34" charset="0"/>
            </a:rPr>
            <a:t>Поставување на таргети/цели</a:t>
          </a:r>
          <a:endParaRPr lang="mk-MK" dirty="0">
            <a:latin typeface="Aptos" panose="020B0004020202020204" pitchFamily="34" charset="0"/>
          </a:endParaRPr>
        </a:p>
        <a:p>
          <a:pPr algn="l">
            <a:buFont typeface="Arial" panose="020B0604020202020204" pitchFamily="34" charset="0"/>
            <a:buChar char="•"/>
          </a:pPr>
          <a:r>
            <a:rPr lang="ru-RU" dirty="0">
              <a:latin typeface="Aptos" panose="020B0004020202020204" pitchFamily="34" charset="0"/>
            </a:rPr>
            <a:t>Колкаво подобрување се очекува до одреден рок.</a:t>
          </a:r>
        </a:p>
        <a:p>
          <a:pPr algn="l">
            <a:buFont typeface="Arial" panose="020B0604020202020204" pitchFamily="34" charset="0"/>
            <a:buChar char="•"/>
          </a:pPr>
          <a:r>
            <a:rPr lang="ru-RU" dirty="0">
              <a:latin typeface="Aptos" panose="020B0004020202020204" pitchFamily="34" charset="0"/>
            </a:rPr>
            <a:t>Пример: „Зголемување на зелените површини за 20% до 2030 година“.</a:t>
          </a:r>
          <a:endParaRPr lang="en-US" dirty="0">
            <a:latin typeface="Aptos" panose="020B0004020202020204" pitchFamily="34" charset="0"/>
          </a:endParaRPr>
        </a:p>
      </dgm:t>
    </dgm:pt>
    <dgm:pt modelId="{EAF935C7-8684-4D43-8AFD-2722A0D362AC}" type="parTrans" cxnId="{2BF82BD7-8646-4467-AE04-947782ED17E4}">
      <dgm:prSet/>
      <dgm:spPr/>
      <dgm:t>
        <a:bodyPr/>
        <a:lstStyle/>
        <a:p>
          <a:endParaRPr lang="en-US" sz="2000"/>
        </a:p>
      </dgm:t>
    </dgm:pt>
    <dgm:pt modelId="{E41557E4-A98E-4310-A5F7-CEC7E5F9E2CD}" type="sibTrans" cxnId="{2BF82BD7-8646-4467-AE04-947782ED17E4}">
      <dgm:prSet/>
      <dgm:spPr/>
      <dgm:t>
        <a:bodyPr/>
        <a:lstStyle/>
        <a:p>
          <a:endParaRPr lang="en-US"/>
        </a:p>
      </dgm:t>
    </dgm:pt>
    <dgm:pt modelId="{F770220B-6E10-45CA-86DF-18784F61F420}">
      <dgm:prSet phldrT="[Text]"/>
      <dgm:spPr/>
      <dgm:t>
        <a:bodyPr/>
        <a:lstStyle/>
        <a:p>
          <a:pPr algn="l">
            <a:buNone/>
          </a:pPr>
          <a:r>
            <a:rPr lang="mk-MK" b="1" dirty="0">
              <a:latin typeface="Aptos" panose="020B0004020202020204" pitchFamily="34" charset="0"/>
            </a:rPr>
            <a:t>Идентификување на одговорни институции</a:t>
          </a:r>
          <a:endParaRPr lang="mk-MK" dirty="0">
            <a:latin typeface="Aptos" panose="020B0004020202020204" pitchFamily="34" charset="0"/>
          </a:endParaRPr>
        </a:p>
        <a:p>
          <a:pPr algn="l">
            <a:buFont typeface="Arial" panose="020B0604020202020204" pitchFamily="34" charset="0"/>
            <a:buChar char="•"/>
          </a:pPr>
          <a:r>
            <a:rPr lang="ru-RU" dirty="0">
              <a:latin typeface="Aptos" panose="020B0004020202020204" pitchFamily="34" charset="0"/>
            </a:rPr>
            <a:t>Кој ќе собира податоци и ќе известува (општини, министерства, агенции, комунални претпријатија).</a:t>
          </a:r>
          <a:br>
            <a:rPr lang="ru-RU" dirty="0">
              <a:latin typeface="Aptos" panose="020B0004020202020204" pitchFamily="34" charset="0"/>
            </a:rPr>
          </a:br>
          <a:endParaRPr lang="ru-RU" dirty="0">
            <a:latin typeface="Aptos" panose="020B0004020202020204" pitchFamily="34" charset="0"/>
          </a:endParaRPr>
        </a:p>
      </dgm:t>
    </dgm:pt>
    <dgm:pt modelId="{D7E49ED2-2A3F-4ADE-B64B-42E41BC5BA81}" type="parTrans" cxnId="{D27104C7-E047-432E-AF98-8626DE6F231A}">
      <dgm:prSet/>
      <dgm:spPr/>
      <dgm:t>
        <a:bodyPr/>
        <a:lstStyle/>
        <a:p>
          <a:endParaRPr lang="en-US" sz="2000"/>
        </a:p>
      </dgm:t>
    </dgm:pt>
    <dgm:pt modelId="{7D6AAE68-ACF7-49F2-A683-E638B9D8744F}" type="sibTrans" cxnId="{D27104C7-E047-432E-AF98-8626DE6F231A}">
      <dgm:prSet/>
      <dgm:spPr/>
      <dgm:t>
        <a:bodyPr/>
        <a:lstStyle/>
        <a:p>
          <a:endParaRPr lang="en-US"/>
        </a:p>
      </dgm:t>
    </dgm:pt>
    <dgm:pt modelId="{96B33750-FAC0-4749-A5D8-06605670549E}">
      <dgm:prSet phldrT="[Text]"/>
      <dgm:spPr/>
      <dgm:t>
        <a:bodyPr/>
        <a:lstStyle/>
        <a:p>
          <a:r>
            <a:rPr lang="mk-MK" dirty="0">
              <a:latin typeface="Aptos" panose="020B0004020202020204" pitchFamily="34" charset="0"/>
            </a:rPr>
            <a:t>Воспоставување на зелена патна инфраструктура</a:t>
          </a:r>
          <a:endParaRPr lang="en-US" dirty="0">
            <a:latin typeface="Aptos" panose="020B0004020202020204" pitchFamily="34" charset="0"/>
          </a:endParaRPr>
        </a:p>
      </dgm:t>
    </dgm:pt>
    <dgm:pt modelId="{945FEAA2-ABF7-432D-A471-F526512FFD36}" type="parTrans" cxnId="{A007CEB5-C7CB-4EE6-ACBC-7642EA12E97B}">
      <dgm:prSet/>
      <dgm:spPr/>
      <dgm:t>
        <a:bodyPr/>
        <a:lstStyle/>
        <a:p>
          <a:endParaRPr lang="en-US" sz="2000"/>
        </a:p>
      </dgm:t>
    </dgm:pt>
    <dgm:pt modelId="{5D2587DB-A3B0-4DED-9B5B-69DF55B845E9}" type="sibTrans" cxnId="{A007CEB5-C7CB-4EE6-ACBC-7642EA12E97B}">
      <dgm:prSet/>
      <dgm:spPr/>
      <dgm:t>
        <a:bodyPr/>
        <a:lstStyle/>
        <a:p>
          <a:endParaRPr lang="en-US"/>
        </a:p>
      </dgm:t>
    </dgm:pt>
    <dgm:pt modelId="{09123E52-3C4B-473D-BF8E-F61994A84CB5}">
      <dgm:prSet phldrT="[Text]"/>
      <dgm:spPr/>
      <dgm:t>
        <a:bodyPr/>
        <a:lstStyle/>
        <a:p>
          <a:r>
            <a:rPr lang="mk-MK">
              <a:latin typeface="Aptos" panose="020B0004020202020204" pitchFamily="34" charset="0"/>
            </a:rPr>
            <a:t>Пр. Подобрување на квалитетот на животна средина и воздух</a:t>
          </a:r>
          <a:endParaRPr lang="en-US">
            <a:latin typeface="Aptos" panose="020B0004020202020204" pitchFamily="34" charset="0"/>
          </a:endParaRPr>
        </a:p>
      </dgm:t>
    </dgm:pt>
    <dgm:pt modelId="{32E1203F-1BF3-4347-ABCF-0FEAAD784BF4}" type="parTrans" cxnId="{5BF210F1-AF98-43E0-820E-DF9F4E0BD0DA}">
      <dgm:prSet/>
      <dgm:spPr/>
      <dgm:t>
        <a:bodyPr/>
        <a:lstStyle/>
        <a:p>
          <a:endParaRPr lang="en-US" sz="2000"/>
        </a:p>
      </dgm:t>
    </dgm:pt>
    <dgm:pt modelId="{0391662A-3CD0-4783-83B1-8DF714992D83}" type="sibTrans" cxnId="{5BF210F1-AF98-43E0-820E-DF9F4E0BD0DA}">
      <dgm:prSet/>
      <dgm:spPr/>
      <dgm:t>
        <a:bodyPr/>
        <a:lstStyle/>
        <a:p>
          <a:endParaRPr lang="en-US"/>
        </a:p>
      </dgm:t>
    </dgm:pt>
    <dgm:pt modelId="{50055F5C-4A23-4934-8608-0CFDE4A01C0D}" type="pres">
      <dgm:prSet presAssocID="{FAA46561-2A5C-42C9-9A15-20D9C37ECCB2}" presName="Name0" presStyleCnt="0">
        <dgm:presLayoutVars>
          <dgm:dir/>
          <dgm:resizeHandles val="exact"/>
        </dgm:presLayoutVars>
      </dgm:prSet>
      <dgm:spPr/>
    </dgm:pt>
    <dgm:pt modelId="{01DF7C05-E5F8-416E-9FF0-3EE43D696222}" type="pres">
      <dgm:prSet presAssocID="{53EC1EAC-2318-4073-9FDD-F81BCA29B763}" presName="node" presStyleLbl="node1" presStyleIdx="0" presStyleCnt="6">
        <dgm:presLayoutVars>
          <dgm:bulletEnabled val="1"/>
        </dgm:presLayoutVars>
      </dgm:prSet>
      <dgm:spPr/>
    </dgm:pt>
    <dgm:pt modelId="{8F25F836-FB93-4CB2-AB3D-0C9909FE02A1}" type="pres">
      <dgm:prSet presAssocID="{41BDF0A4-71EC-4C48-8331-8037403272C5}" presName="sibTrans" presStyleLbl="sibTrans1D1" presStyleIdx="0" presStyleCnt="5"/>
      <dgm:spPr/>
    </dgm:pt>
    <dgm:pt modelId="{7324DB65-4BE5-4EB5-943B-34245F2EA823}" type="pres">
      <dgm:prSet presAssocID="{41BDF0A4-71EC-4C48-8331-8037403272C5}" presName="connectorText" presStyleLbl="sibTrans1D1" presStyleIdx="0" presStyleCnt="5"/>
      <dgm:spPr/>
    </dgm:pt>
    <dgm:pt modelId="{DB5BA5F9-3053-4117-958F-95ED13790CC0}" type="pres">
      <dgm:prSet presAssocID="{131104F3-F9D2-4B9C-A467-85EDD5768175}" presName="node" presStyleLbl="node1" presStyleIdx="1" presStyleCnt="6">
        <dgm:presLayoutVars>
          <dgm:bulletEnabled val="1"/>
        </dgm:presLayoutVars>
      </dgm:prSet>
      <dgm:spPr/>
    </dgm:pt>
    <dgm:pt modelId="{A1993380-A57F-4AAA-B5D3-39B61946A4B5}" type="pres">
      <dgm:prSet presAssocID="{D17CF380-8763-4838-9E94-811457A28F64}" presName="sibTrans" presStyleLbl="sibTrans1D1" presStyleIdx="1" presStyleCnt="5"/>
      <dgm:spPr/>
    </dgm:pt>
    <dgm:pt modelId="{B0B97163-0D39-474B-8712-9A804061F48A}" type="pres">
      <dgm:prSet presAssocID="{D17CF380-8763-4838-9E94-811457A28F64}" presName="connectorText" presStyleLbl="sibTrans1D1" presStyleIdx="1" presStyleCnt="5"/>
      <dgm:spPr/>
    </dgm:pt>
    <dgm:pt modelId="{AA77F21C-D029-47A9-92CA-C8C3C9B230C3}" type="pres">
      <dgm:prSet presAssocID="{A99171F5-2675-43B2-8776-65044606EEC9}" presName="node" presStyleLbl="node1" presStyleIdx="2" presStyleCnt="6" custScaleY="119281">
        <dgm:presLayoutVars>
          <dgm:bulletEnabled val="1"/>
        </dgm:presLayoutVars>
      </dgm:prSet>
      <dgm:spPr/>
    </dgm:pt>
    <dgm:pt modelId="{CC5F34AC-AC70-4706-A8CD-0D9F0056F765}" type="pres">
      <dgm:prSet presAssocID="{D2BC24DA-97A1-4424-9328-BA85D5928ED8}" presName="sibTrans" presStyleLbl="sibTrans1D1" presStyleIdx="2" presStyleCnt="5"/>
      <dgm:spPr/>
    </dgm:pt>
    <dgm:pt modelId="{DFFDD819-92A8-4ADA-8358-7A2728E5C5D1}" type="pres">
      <dgm:prSet presAssocID="{D2BC24DA-97A1-4424-9328-BA85D5928ED8}" presName="connectorText" presStyleLbl="sibTrans1D1" presStyleIdx="2" presStyleCnt="5"/>
      <dgm:spPr/>
    </dgm:pt>
    <dgm:pt modelId="{671B7212-05E2-4B17-81EE-38DF0449CF5A}" type="pres">
      <dgm:prSet presAssocID="{89ACAC34-C2FC-4447-9CE1-10705E5C97BE}" presName="node" presStyleLbl="node1" presStyleIdx="3" presStyleCnt="6">
        <dgm:presLayoutVars>
          <dgm:bulletEnabled val="1"/>
        </dgm:presLayoutVars>
      </dgm:prSet>
      <dgm:spPr/>
    </dgm:pt>
    <dgm:pt modelId="{E667AAC8-ABB2-415A-9560-5DEE133F12A0}" type="pres">
      <dgm:prSet presAssocID="{2BB769CA-D665-4E3D-AC03-F05FFB603E37}" presName="sibTrans" presStyleLbl="sibTrans1D1" presStyleIdx="3" presStyleCnt="5"/>
      <dgm:spPr/>
    </dgm:pt>
    <dgm:pt modelId="{06897AC1-E916-4085-8E0E-4A0BF9DF0D17}" type="pres">
      <dgm:prSet presAssocID="{2BB769CA-D665-4E3D-AC03-F05FFB603E37}" presName="connectorText" presStyleLbl="sibTrans1D1" presStyleIdx="3" presStyleCnt="5"/>
      <dgm:spPr/>
    </dgm:pt>
    <dgm:pt modelId="{6B471C71-1329-45F6-9959-7E0D215C6AC6}" type="pres">
      <dgm:prSet presAssocID="{7A53E979-7136-4EFA-BB10-DF57C3A89182}" presName="node" presStyleLbl="node1" presStyleIdx="4" presStyleCnt="6">
        <dgm:presLayoutVars>
          <dgm:bulletEnabled val="1"/>
        </dgm:presLayoutVars>
      </dgm:prSet>
      <dgm:spPr/>
    </dgm:pt>
    <dgm:pt modelId="{457B579B-FDF6-4670-AE5C-6BA29E50A08B}" type="pres">
      <dgm:prSet presAssocID="{E41557E4-A98E-4310-A5F7-CEC7E5F9E2CD}" presName="sibTrans" presStyleLbl="sibTrans1D1" presStyleIdx="4" presStyleCnt="5"/>
      <dgm:spPr/>
    </dgm:pt>
    <dgm:pt modelId="{124B7589-55C3-44F0-BA3B-3E37E43CD5C7}" type="pres">
      <dgm:prSet presAssocID="{E41557E4-A98E-4310-A5F7-CEC7E5F9E2CD}" presName="connectorText" presStyleLbl="sibTrans1D1" presStyleIdx="4" presStyleCnt="5"/>
      <dgm:spPr/>
    </dgm:pt>
    <dgm:pt modelId="{E1A8BA7E-B30F-491F-969C-1B8C7C390B2C}" type="pres">
      <dgm:prSet presAssocID="{F770220B-6E10-45CA-86DF-18784F61F420}" presName="node" presStyleLbl="node1" presStyleIdx="5" presStyleCnt="6">
        <dgm:presLayoutVars>
          <dgm:bulletEnabled val="1"/>
        </dgm:presLayoutVars>
      </dgm:prSet>
      <dgm:spPr/>
    </dgm:pt>
  </dgm:ptLst>
  <dgm:cxnLst>
    <dgm:cxn modelId="{9DC0D302-15EE-49C5-9A4F-1DBE4A0E10D7}" type="presOf" srcId="{F80E28D1-A057-4049-AF7A-294C77AD52C3}" destId="{DB5BA5F9-3053-4117-958F-95ED13790CC0}" srcOrd="0" destOrd="1" presId="urn:microsoft.com/office/officeart/2016/7/layout/RepeatingBendingProcessNew"/>
    <dgm:cxn modelId="{291EA304-1389-4C6A-8748-1C49E5BA08C2}" type="presOf" srcId="{89ACAC34-C2FC-4447-9CE1-10705E5C97BE}" destId="{671B7212-05E2-4B17-81EE-38DF0449CF5A}" srcOrd="0" destOrd="0" presId="urn:microsoft.com/office/officeart/2016/7/layout/RepeatingBendingProcessNew"/>
    <dgm:cxn modelId="{96EDF91D-885A-4F5A-9ED1-2E5BC9E5EFEA}" srcId="{FAA46561-2A5C-42C9-9A15-20D9C37ECCB2}" destId="{89ACAC34-C2FC-4447-9CE1-10705E5C97BE}" srcOrd="3" destOrd="0" parTransId="{419D2C38-3A03-4FE1-886C-BAE599E1C210}" sibTransId="{2BB769CA-D665-4E3D-AC03-F05FFB603E37}"/>
    <dgm:cxn modelId="{3FC3AE2C-465C-43D5-A46C-4799FAC935FA}" type="presOf" srcId="{2BB769CA-D665-4E3D-AC03-F05FFB603E37}" destId="{E667AAC8-ABB2-415A-9560-5DEE133F12A0}" srcOrd="0" destOrd="0" presId="urn:microsoft.com/office/officeart/2016/7/layout/RepeatingBendingProcessNew"/>
    <dgm:cxn modelId="{C971332E-78A4-47F4-8B2D-FCA90553342A}" type="presOf" srcId="{FAA46561-2A5C-42C9-9A15-20D9C37ECCB2}" destId="{50055F5C-4A23-4934-8608-0CFDE4A01C0D}" srcOrd="0" destOrd="0" presId="urn:microsoft.com/office/officeart/2016/7/layout/RepeatingBendingProcessNew"/>
    <dgm:cxn modelId="{9690592E-3207-4E0A-91D0-9C97E0CB3D60}" type="presOf" srcId="{E41557E4-A98E-4310-A5F7-CEC7E5F9E2CD}" destId="{457B579B-FDF6-4670-AE5C-6BA29E50A08B}" srcOrd="0" destOrd="0" presId="urn:microsoft.com/office/officeart/2016/7/layout/RepeatingBendingProcessNew"/>
    <dgm:cxn modelId="{5A7D272F-83E4-442F-9AB6-DC353F649EBB}" type="presOf" srcId="{DA127475-2B89-41AA-B839-6FDDA549FB3B}" destId="{01DF7C05-E5F8-416E-9FF0-3EE43D696222}" srcOrd="0" destOrd="1" presId="urn:microsoft.com/office/officeart/2016/7/layout/RepeatingBendingProcessNew"/>
    <dgm:cxn modelId="{41AFF33A-DA02-4A48-A58B-367C779F4142}" srcId="{131104F3-F9D2-4B9C-A467-85EDD5768175}" destId="{57EB8FF6-6C17-423C-A1B7-B2AFC74BE1E5}" srcOrd="1" destOrd="0" parTransId="{0D8841FE-652B-4B73-A2AF-F39828EB9378}" sibTransId="{895D9D86-FBD5-4EC0-B96B-C00CDE6676C1}"/>
    <dgm:cxn modelId="{9ABF403B-62FB-45C4-A6EA-13FA9014E762}" srcId="{131104F3-F9D2-4B9C-A467-85EDD5768175}" destId="{F80E28D1-A057-4049-AF7A-294C77AD52C3}" srcOrd="0" destOrd="0" parTransId="{4C672487-896D-4D47-BF58-0BC6F3DD3F54}" sibTransId="{03028BEA-C8EA-4676-851D-E86FAF97151B}"/>
    <dgm:cxn modelId="{142A145F-2D74-4AB1-B9A2-D3D37B7033BC}" type="presOf" srcId="{7A53E979-7136-4EFA-BB10-DF57C3A89182}" destId="{6B471C71-1329-45F6-9959-7E0D215C6AC6}" srcOrd="0" destOrd="0" presId="urn:microsoft.com/office/officeart/2016/7/layout/RepeatingBendingProcessNew"/>
    <dgm:cxn modelId="{B58C2565-4C6B-44A7-B954-E93B1EABFDF2}" type="presOf" srcId="{57EB8FF6-6C17-423C-A1B7-B2AFC74BE1E5}" destId="{DB5BA5F9-3053-4117-958F-95ED13790CC0}" srcOrd="0" destOrd="2" presId="urn:microsoft.com/office/officeart/2016/7/layout/RepeatingBendingProcessNew"/>
    <dgm:cxn modelId="{46673C6A-4D38-447D-BC69-9666CC8B018A}" srcId="{53EC1EAC-2318-4073-9FDD-F81BCA29B763}" destId="{DA127475-2B89-41AA-B839-6FDDA549FB3B}" srcOrd="0" destOrd="0" parTransId="{9D7AA9CD-17DA-43F7-99F4-B72C0010C494}" sibTransId="{687F0BDF-2094-44FC-A5D2-2D23809959BB}"/>
    <dgm:cxn modelId="{940B7870-3DF9-4CFA-9DC2-D1BAE52F791C}" type="presOf" srcId="{53EC1EAC-2318-4073-9FDD-F81BCA29B763}" destId="{01DF7C05-E5F8-416E-9FF0-3EE43D696222}" srcOrd="0" destOrd="0" presId="urn:microsoft.com/office/officeart/2016/7/layout/RepeatingBendingProcessNew"/>
    <dgm:cxn modelId="{1EC28C72-774A-425C-8BCC-52EF2610CDEC}" srcId="{FAA46561-2A5C-42C9-9A15-20D9C37ECCB2}" destId="{53EC1EAC-2318-4073-9FDD-F81BCA29B763}" srcOrd="0" destOrd="0" parTransId="{398E28A1-C051-4F6C-9B62-54A107C154D1}" sibTransId="{41BDF0A4-71EC-4C48-8331-8037403272C5}"/>
    <dgm:cxn modelId="{79A93055-7D1D-4993-A398-9136410CFC49}" type="presOf" srcId="{D2BC24DA-97A1-4424-9328-BA85D5928ED8}" destId="{DFFDD819-92A8-4ADA-8358-7A2728E5C5D1}" srcOrd="1" destOrd="0" presId="urn:microsoft.com/office/officeart/2016/7/layout/RepeatingBendingProcessNew"/>
    <dgm:cxn modelId="{D0D6C658-C316-4F0E-8A52-64D5464C1169}" type="presOf" srcId="{D17CF380-8763-4838-9E94-811457A28F64}" destId="{A1993380-A57F-4AAA-B5D3-39B61946A4B5}" srcOrd="0" destOrd="0" presId="urn:microsoft.com/office/officeart/2016/7/layout/RepeatingBendingProcessNew"/>
    <dgm:cxn modelId="{12D267AF-11EB-4940-A0C8-7DC3647AAD21}" type="presOf" srcId="{F770220B-6E10-45CA-86DF-18784F61F420}" destId="{E1A8BA7E-B30F-491F-969C-1B8C7C390B2C}" srcOrd="0" destOrd="0" presId="urn:microsoft.com/office/officeart/2016/7/layout/RepeatingBendingProcessNew"/>
    <dgm:cxn modelId="{140C57B4-3FE4-4713-AE8F-786BBC8CD108}" type="presOf" srcId="{41BDF0A4-71EC-4C48-8331-8037403272C5}" destId="{8F25F836-FB93-4CB2-AB3D-0C9909FE02A1}" srcOrd="0" destOrd="0" presId="urn:microsoft.com/office/officeart/2016/7/layout/RepeatingBendingProcessNew"/>
    <dgm:cxn modelId="{A007CEB5-C7CB-4EE6-ACBC-7642EA12E97B}" srcId="{53EC1EAC-2318-4073-9FDD-F81BCA29B763}" destId="{96B33750-FAC0-4749-A5D8-06605670549E}" srcOrd="1" destOrd="0" parTransId="{945FEAA2-ABF7-432D-A471-F526512FFD36}" sibTransId="{5D2587DB-A3B0-4DED-9B5B-69DF55B845E9}"/>
    <dgm:cxn modelId="{694C69B8-FD0D-4ED6-89C3-710A506E3047}" type="presOf" srcId="{96B33750-FAC0-4749-A5D8-06605670549E}" destId="{01DF7C05-E5F8-416E-9FF0-3EE43D696222}" srcOrd="0" destOrd="2" presId="urn:microsoft.com/office/officeart/2016/7/layout/RepeatingBendingProcessNew"/>
    <dgm:cxn modelId="{2B7F17BA-5F19-45E7-9EF9-1D9BD408DD92}" type="presOf" srcId="{09123E52-3C4B-473D-BF8E-F61994A84CB5}" destId="{DB5BA5F9-3053-4117-958F-95ED13790CC0}" srcOrd="0" destOrd="3" presId="urn:microsoft.com/office/officeart/2016/7/layout/RepeatingBendingProcessNew"/>
    <dgm:cxn modelId="{4AB234BA-6DDD-4E09-B36D-BCC462CD8BE5}" type="presOf" srcId="{41BDF0A4-71EC-4C48-8331-8037403272C5}" destId="{7324DB65-4BE5-4EB5-943B-34245F2EA823}" srcOrd="1" destOrd="0" presId="urn:microsoft.com/office/officeart/2016/7/layout/RepeatingBendingProcessNew"/>
    <dgm:cxn modelId="{D27104C7-E047-432E-AF98-8626DE6F231A}" srcId="{FAA46561-2A5C-42C9-9A15-20D9C37ECCB2}" destId="{F770220B-6E10-45CA-86DF-18784F61F420}" srcOrd="5" destOrd="0" parTransId="{D7E49ED2-2A3F-4ADE-B64B-42E41BC5BA81}" sibTransId="{7D6AAE68-ACF7-49F2-A683-E638B9D8744F}"/>
    <dgm:cxn modelId="{982BD9C8-7C13-4412-B6B8-FDFA7B3366FE}" type="presOf" srcId="{A99171F5-2675-43B2-8776-65044606EEC9}" destId="{AA77F21C-D029-47A9-92CA-C8C3C9B230C3}" srcOrd="0" destOrd="0" presId="urn:microsoft.com/office/officeart/2016/7/layout/RepeatingBendingProcessNew"/>
    <dgm:cxn modelId="{16C803CE-EA60-439A-AF03-77D5566AC9ED}" srcId="{FAA46561-2A5C-42C9-9A15-20D9C37ECCB2}" destId="{131104F3-F9D2-4B9C-A467-85EDD5768175}" srcOrd="1" destOrd="0" parTransId="{6F59950A-97AF-49BE-A94D-E800C1117CE1}" sibTransId="{D17CF380-8763-4838-9E94-811457A28F64}"/>
    <dgm:cxn modelId="{3BE74DD4-430F-4702-B7ED-819047F9EEAD}" type="presOf" srcId="{131104F3-F9D2-4B9C-A467-85EDD5768175}" destId="{DB5BA5F9-3053-4117-958F-95ED13790CC0}" srcOrd="0" destOrd="0" presId="urn:microsoft.com/office/officeart/2016/7/layout/RepeatingBendingProcessNew"/>
    <dgm:cxn modelId="{2BF82BD7-8646-4467-AE04-947782ED17E4}" srcId="{FAA46561-2A5C-42C9-9A15-20D9C37ECCB2}" destId="{7A53E979-7136-4EFA-BB10-DF57C3A89182}" srcOrd="4" destOrd="0" parTransId="{EAF935C7-8684-4D43-8AFD-2722A0D362AC}" sibTransId="{E41557E4-A98E-4310-A5F7-CEC7E5F9E2CD}"/>
    <dgm:cxn modelId="{E8C7C1D7-25BA-4B6A-9FF5-D711F6411F8A}" type="presOf" srcId="{D17CF380-8763-4838-9E94-811457A28F64}" destId="{B0B97163-0D39-474B-8712-9A804061F48A}" srcOrd="1" destOrd="0" presId="urn:microsoft.com/office/officeart/2016/7/layout/RepeatingBendingProcessNew"/>
    <dgm:cxn modelId="{CADC7DD8-EAE4-4617-8C90-28EB98554296}" srcId="{FAA46561-2A5C-42C9-9A15-20D9C37ECCB2}" destId="{A99171F5-2675-43B2-8776-65044606EEC9}" srcOrd="2" destOrd="0" parTransId="{BEE9CD58-3F93-45BB-B05A-CA20EF6A83B2}" sibTransId="{D2BC24DA-97A1-4424-9328-BA85D5928ED8}"/>
    <dgm:cxn modelId="{FED56ADA-A03C-4F5C-A920-D256DE0BDD2F}" type="presOf" srcId="{E41557E4-A98E-4310-A5F7-CEC7E5F9E2CD}" destId="{124B7589-55C3-44F0-BA3B-3E37E43CD5C7}" srcOrd="1" destOrd="0" presId="urn:microsoft.com/office/officeart/2016/7/layout/RepeatingBendingProcessNew"/>
    <dgm:cxn modelId="{4F1FE1DF-C170-4F7D-B08E-F00FB44381B6}" type="presOf" srcId="{2BB769CA-D665-4E3D-AC03-F05FFB603E37}" destId="{06897AC1-E916-4085-8E0E-4A0BF9DF0D17}" srcOrd="1" destOrd="0" presId="urn:microsoft.com/office/officeart/2016/7/layout/RepeatingBendingProcessNew"/>
    <dgm:cxn modelId="{97C6FEED-4BB8-42D0-A68F-8E801C73F8B5}" type="presOf" srcId="{D2BC24DA-97A1-4424-9328-BA85D5928ED8}" destId="{CC5F34AC-AC70-4706-A8CD-0D9F0056F765}" srcOrd="0" destOrd="0" presId="urn:microsoft.com/office/officeart/2016/7/layout/RepeatingBendingProcessNew"/>
    <dgm:cxn modelId="{5BF210F1-AF98-43E0-820E-DF9F4E0BD0DA}" srcId="{131104F3-F9D2-4B9C-A467-85EDD5768175}" destId="{09123E52-3C4B-473D-BF8E-F61994A84CB5}" srcOrd="2" destOrd="0" parTransId="{32E1203F-1BF3-4347-ABCF-0FEAAD784BF4}" sibTransId="{0391662A-3CD0-4783-83B1-8DF714992D83}"/>
    <dgm:cxn modelId="{22153F1E-0095-4F21-8ED3-CBAEE71E2FC7}" type="presParOf" srcId="{50055F5C-4A23-4934-8608-0CFDE4A01C0D}" destId="{01DF7C05-E5F8-416E-9FF0-3EE43D696222}" srcOrd="0" destOrd="0" presId="urn:microsoft.com/office/officeart/2016/7/layout/RepeatingBendingProcessNew"/>
    <dgm:cxn modelId="{CAEFA0C5-6510-4369-B392-A906051D1D32}" type="presParOf" srcId="{50055F5C-4A23-4934-8608-0CFDE4A01C0D}" destId="{8F25F836-FB93-4CB2-AB3D-0C9909FE02A1}" srcOrd="1" destOrd="0" presId="urn:microsoft.com/office/officeart/2016/7/layout/RepeatingBendingProcessNew"/>
    <dgm:cxn modelId="{583D20F1-DE46-4B53-AC43-CDDAD6AEE20C}" type="presParOf" srcId="{8F25F836-FB93-4CB2-AB3D-0C9909FE02A1}" destId="{7324DB65-4BE5-4EB5-943B-34245F2EA823}" srcOrd="0" destOrd="0" presId="urn:microsoft.com/office/officeart/2016/7/layout/RepeatingBendingProcessNew"/>
    <dgm:cxn modelId="{F4DC0EB8-51E0-4F9B-9095-5BC41EAAA648}" type="presParOf" srcId="{50055F5C-4A23-4934-8608-0CFDE4A01C0D}" destId="{DB5BA5F9-3053-4117-958F-95ED13790CC0}" srcOrd="2" destOrd="0" presId="urn:microsoft.com/office/officeart/2016/7/layout/RepeatingBendingProcessNew"/>
    <dgm:cxn modelId="{0AF39578-AA86-4236-A8EB-5D506EA8731D}" type="presParOf" srcId="{50055F5C-4A23-4934-8608-0CFDE4A01C0D}" destId="{A1993380-A57F-4AAA-B5D3-39B61946A4B5}" srcOrd="3" destOrd="0" presId="urn:microsoft.com/office/officeart/2016/7/layout/RepeatingBendingProcessNew"/>
    <dgm:cxn modelId="{D5382014-9780-413F-A6C3-82019F0B8D46}" type="presParOf" srcId="{A1993380-A57F-4AAA-B5D3-39B61946A4B5}" destId="{B0B97163-0D39-474B-8712-9A804061F48A}" srcOrd="0" destOrd="0" presId="urn:microsoft.com/office/officeart/2016/7/layout/RepeatingBendingProcessNew"/>
    <dgm:cxn modelId="{B539EF49-0478-49D3-AE0E-65989D3B7EA7}" type="presParOf" srcId="{50055F5C-4A23-4934-8608-0CFDE4A01C0D}" destId="{AA77F21C-D029-47A9-92CA-C8C3C9B230C3}" srcOrd="4" destOrd="0" presId="urn:microsoft.com/office/officeart/2016/7/layout/RepeatingBendingProcessNew"/>
    <dgm:cxn modelId="{6499F382-9C55-493D-AD68-EFCDAFD3C931}" type="presParOf" srcId="{50055F5C-4A23-4934-8608-0CFDE4A01C0D}" destId="{CC5F34AC-AC70-4706-A8CD-0D9F0056F765}" srcOrd="5" destOrd="0" presId="urn:microsoft.com/office/officeart/2016/7/layout/RepeatingBendingProcessNew"/>
    <dgm:cxn modelId="{EAF7CFD3-0C73-4189-9A98-EE9BF811BC1E}" type="presParOf" srcId="{CC5F34AC-AC70-4706-A8CD-0D9F0056F765}" destId="{DFFDD819-92A8-4ADA-8358-7A2728E5C5D1}" srcOrd="0" destOrd="0" presId="urn:microsoft.com/office/officeart/2016/7/layout/RepeatingBendingProcessNew"/>
    <dgm:cxn modelId="{1D4977FD-05FD-4E5B-A294-8ABB5A65DB3D}" type="presParOf" srcId="{50055F5C-4A23-4934-8608-0CFDE4A01C0D}" destId="{671B7212-05E2-4B17-81EE-38DF0449CF5A}" srcOrd="6" destOrd="0" presId="urn:microsoft.com/office/officeart/2016/7/layout/RepeatingBendingProcessNew"/>
    <dgm:cxn modelId="{C959C414-901A-4B65-8366-F7F38862A84E}" type="presParOf" srcId="{50055F5C-4A23-4934-8608-0CFDE4A01C0D}" destId="{E667AAC8-ABB2-415A-9560-5DEE133F12A0}" srcOrd="7" destOrd="0" presId="urn:microsoft.com/office/officeart/2016/7/layout/RepeatingBendingProcessNew"/>
    <dgm:cxn modelId="{D604FD4E-9999-4499-80BA-D727B163655A}" type="presParOf" srcId="{E667AAC8-ABB2-415A-9560-5DEE133F12A0}" destId="{06897AC1-E916-4085-8E0E-4A0BF9DF0D17}" srcOrd="0" destOrd="0" presId="urn:microsoft.com/office/officeart/2016/7/layout/RepeatingBendingProcessNew"/>
    <dgm:cxn modelId="{5159E5D5-DF54-423B-A8BF-1C99C0B3823B}" type="presParOf" srcId="{50055F5C-4A23-4934-8608-0CFDE4A01C0D}" destId="{6B471C71-1329-45F6-9959-7E0D215C6AC6}" srcOrd="8" destOrd="0" presId="urn:microsoft.com/office/officeart/2016/7/layout/RepeatingBendingProcessNew"/>
    <dgm:cxn modelId="{5FDFC97F-08C5-4E84-88AF-53E8218EEB9B}" type="presParOf" srcId="{50055F5C-4A23-4934-8608-0CFDE4A01C0D}" destId="{457B579B-FDF6-4670-AE5C-6BA29E50A08B}" srcOrd="9" destOrd="0" presId="urn:microsoft.com/office/officeart/2016/7/layout/RepeatingBendingProcessNew"/>
    <dgm:cxn modelId="{E0F03D41-BE65-4178-88F4-7EED090617D4}" type="presParOf" srcId="{457B579B-FDF6-4670-AE5C-6BA29E50A08B}" destId="{124B7589-55C3-44F0-BA3B-3E37E43CD5C7}" srcOrd="0" destOrd="0" presId="urn:microsoft.com/office/officeart/2016/7/layout/RepeatingBendingProcessNew"/>
    <dgm:cxn modelId="{90D70AE3-D13F-4465-AFEA-4E3B993FD14D}" type="presParOf" srcId="{50055F5C-4A23-4934-8608-0CFDE4A01C0D}" destId="{E1A8BA7E-B30F-491F-969C-1B8C7C390B2C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9DC737-C84D-4E4F-8DC3-09A205DCFCA1}">
      <dsp:nvSpPr>
        <dsp:cNvPr id="0" name=""/>
        <dsp:cNvSpPr/>
      </dsp:nvSpPr>
      <dsp:spPr>
        <a:xfrm>
          <a:off x="3338999" y="1585"/>
          <a:ext cx="1834465" cy="1834465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Државни институции</a:t>
          </a:r>
          <a:r>
            <a:rPr lang="mk-MK" sz="105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М</a:t>
          </a:r>
          <a:r>
            <a:rPr lang="mk-MK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ЖСПП</a:t>
          </a:r>
          <a:r>
            <a:rPr lang="en-US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М</a:t>
          </a:r>
          <a:r>
            <a:rPr lang="mk-MK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ЗШВ</a:t>
          </a:r>
          <a:r>
            <a:rPr lang="en-US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</a:t>
          </a:r>
          <a:r>
            <a:rPr lang="mk-MK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МТ</a:t>
          </a:r>
          <a:r>
            <a:rPr lang="en-US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mk-MK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МЛС, Биро за регионален развој</a:t>
          </a:r>
          <a:endParaRPr lang="mk-MK" sz="1050" b="1" kern="1200" dirty="0">
            <a:effectLst/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sp:txBody>
      <dsp:txXfrm>
        <a:off x="3797615" y="1585"/>
        <a:ext cx="917233" cy="1513434"/>
      </dsp:txXfrm>
    </dsp:sp>
    <dsp:sp modelId="{703C5BAA-3D97-4B07-B114-1D1F8EABAA89}">
      <dsp:nvSpPr>
        <dsp:cNvPr id="0" name=""/>
        <dsp:cNvSpPr/>
      </dsp:nvSpPr>
      <dsp:spPr>
        <a:xfrm rot="3085714">
          <a:off x="5596006" y="472368"/>
          <a:ext cx="2256300" cy="217606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Регионални</a:t>
          </a:r>
          <a:r>
            <a:rPr lang="en-US" sz="10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институции</a:t>
          </a:r>
          <a:r>
            <a:rPr lang="mk-MK" sz="10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000" kern="1200" dirty="0">
              <a:latin typeface="Aptos" panose="020B0004020202020204" pitchFamily="34" charset="0"/>
              <a:cs typeface="Times New Roman" panose="02020603050405020304" pitchFamily="18" charset="0"/>
            </a:rPr>
            <a:t>Центар за развој на </a:t>
          </a:r>
          <a:r>
            <a:rPr lang="en-US" sz="1000" kern="1200" dirty="0" err="1">
              <a:latin typeface="Aptos" panose="020B0004020202020204" pitchFamily="34" charset="0"/>
              <a:cs typeface="Times New Roman" panose="02020603050405020304" pitchFamily="18" charset="0"/>
            </a:rPr>
            <a:t>Источен</a:t>
          </a:r>
          <a:r>
            <a:rPr lang="en-US" sz="1000" kern="1200" dirty="0">
              <a:latin typeface="Aptos" panose="020B0004020202020204" pitchFamily="34" charset="0"/>
              <a:cs typeface="Times New Roman" panose="02020603050405020304" pitchFamily="18" charset="0"/>
            </a:rPr>
            <a:t> плански </a:t>
          </a:r>
          <a:r>
            <a:rPr lang="en-US" sz="1000" kern="1200" dirty="0" err="1">
              <a:latin typeface="Aptos" panose="020B0004020202020204" pitchFamily="34" charset="0"/>
              <a:cs typeface="Times New Roman" panose="02020603050405020304" pitchFamily="18" charset="0"/>
            </a:rPr>
            <a:t>регион</a:t>
          </a:r>
          <a:r>
            <a:rPr lang="en-US" sz="1000" kern="1200" dirty="0">
              <a:latin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00" kern="1200" dirty="0" err="1">
              <a:latin typeface="Aptos" panose="020B0004020202020204" pitchFamily="34" charset="0"/>
              <a:cs typeface="Times New Roman" panose="02020603050405020304" pitchFamily="18" charset="0"/>
            </a:rPr>
            <a:t>јавни</a:t>
          </a:r>
          <a:r>
            <a:rPr lang="en-US" sz="1000" kern="1200" dirty="0">
              <a:latin typeface="Aptos" panose="020B0004020202020204" pitchFamily="34" charset="0"/>
              <a:cs typeface="Times New Roman" panose="02020603050405020304" pitchFamily="18" charset="0"/>
            </a:rPr>
            <a:t> претпријатија (</a:t>
          </a:r>
          <a:r>
            <a:rPr lang="en-US" sz="1000" kern="1200" dirty="0" err="1">
              <a:latin typeface="Aptos" panose="020B0004020202020204" pitchFamily="34" charset="0"/>
              <a:cs typeface="Times New Roman" panose="02020603050405020304" pitchFamily="18" charset="0"/>
            </a:rPr>
            <a:t>водовод</a:t>
          </a:r>
          <a:r>
            <a:rPr lang="en-US" sz="1000" kern="1200" dirty="0">
              <a:latin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00" kern="1200" dirty="0" err="1">
              <a:latin typeface="Aptos" panose="020B0004020202020204" pitchFamily="34" charset="0"/>
              <a:cs typeface="Times New Roman" panose="02020603050405020304" pitchFamily="18" charset="0"/>
            </a:rPr>
            <a:t>комунални</a:t>
          </a:r>
          <a:r>
            <a:rPr lang="en-US" sz="1000" kern="1200" dirty="0">
              <a:latin typeface="Aptos" panose="020B0004020202020204" pitchFamily="34" charset="0"/>
              <a:cs typeface="Times New Roman" panose="02020603050405020304" pitchFamily="18" charset="0"/>
            </a:rPr>
            <a:t> услуги)</a:t>
          </a:r>
          <a:r>
            <a:rPr lang="mk-MK" sz="1000" kern="1200" dirty="0">
              <a:latin typeface="Aptos" panose="020B0004020202020204" pitchFamily="34" charset="0"/>
              <a:cs typeface="Times New Roman" panose="02020603050405020304" pitchFamily="18" charset="0"/>
            </a:rPr>
            <a:t> </a:t>
          </a:r>
          <a:endParaRPr lang="mk-MK" sz="1000" b="1" kern="1200" dirty="0">
            <a:effectLst/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sp:txBody>
      <dsp:txXfrm rot="-5400000">
        <a:off x="5975396" y="877608"/>
        <a:ext cx="1795250" cy="1128150"/>
      </dsp:txXfrm>
    </dsp:sp>
    <dsp:sp modelId="{A55C22E9-8EE2-4791-8DC9-FF31FD5ACF99}">
      <dsp:nvSpPr>
        <dsp:cNvPr id="0" name=""/>
        <dsp:cNvSpPr/>
      </dsp:nvSpPr>
      <dsp:spPr>
        <a:xfrm rot="6171429">
          <a:off x="6044964" y="3252291"/>
          <a:ext cx="2162816" cy="2683125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Локални</a:t>
          </a:r>
          <a:r>
            <a:rPr lang="en-US" sz="10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en-US" sz="10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власти</a:t>
          </a:r>
          <a:r>
            <a:rPr lang="mk-MK" sz="10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0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Општините</a:t>
          </a:r>
          <a:r>
            <a:rPr lang="en-US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во </a:t>
          </a:r>
          <a:r>
            <a:rPr lang="en-US" sz="10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Источниот</a:t>
          </a:r>
          <a:r>
            <a:rPr lang="en-US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регион</a:t>
          </a:r>
          <a:r>
            <a:rPr lang="en-US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(</a:t>
          </a:r>
          <a:r>
            <a:rPr lang="en-US" sz="10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Штип</a:t>
          </a:r>
          <a:r>
            <a:rPr lang="en-US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Кочани</a:t>
          </a:r>
          <a:r>
            <a:rPr lang="en-US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Виница, </a:t>
          </a:r>
          <a:r>
            <a:rPr lang="en-US" sz="10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Делчево</a:t>
          </a:r>
          <a:r>
            <a:rPr lang="en-US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Берово</a:t>
          </a:r>
          <a:r>
            <a:rPr lang="en-US" sz="1000" kern="12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00" kern="1200" dirty="0" err="1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Пехчево</a:t>
          </a:r>
          <a:r>
            <a:rPr lang="en-US" sz="1000" kern="12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en-US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Пробиштип, </a:t>
          </a:r>
          <a:r>
            <a:rPr lang="en-US" sz="10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Македонска</a:t>
          </a:r>
          <a:r>
            <a:rPr lang="en-US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Каменица</a:t>
          </a:r>
          <a:r>
            <a:rPr lang="en-US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</a:t>
          </a:r>
          <a:r>
            <a:rPr lang="mk-MK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Карбинци, Зрновци, Чешиново-Облешево</a:t>
          </a:r>
          <a:r>
            <a:rPr lang="en-US" sz="10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)</a:t>
          </a:r>
          <a:endParaRPr lang="mk-MK" sz="1000" b="1" kern="1200" dirty="0">
            <a:effectLst/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sp:txBody>
      <dsp:txXfrm rot="-5400000">
        <a:off x="6158558" y="4095261"/>
        <a:ext cx="2304632" cy="1081408"/>
      </dsp:txXfrm>
    </dsp:sp>
    <dsp:sp modelId="{3BFE5413-5C21-422C-B3B8-991CF80083A4}">
      <dsp:nvSpPr>
        <dsp:cNvPr id="0" name=""/>
        <dsp:cNvSpPr/>
      </dsp:nvSpPr>
      <dsp:spPr>
        <a:xfrm rot="9257143">
          <a:off x="4422252" y="4747628"/>
          <a:ext cx="1834465" cy="1834465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Граѓански организации</a:t>
          </a:r>
          <a:r>
            <a:rPr lang="mk-MK" sz="1100" b="1" kern="12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mk-MK" sz="1100" kern="1200">
              <a:latin typeface="Aptos" panose="020B0004020202020204" pitchFamily="34" charset="0"/>
              <a:cs typeface="Times New Roman" panose="02020603050405020304" pitchFamily="18" charset="0"/>
            </a:rPr>
            <a:t>ЕД Виножито и др</a:t>
          </a:r>
          <a:endParaRPr lang="mk-MK" sz="1100" b="1" kern="1200"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sp:txBody>
      <dsp:txXfrm rot="10800000">
        <a:off x="4950513" y="5052763"/>
        <a:ext cx="917233" cy="1513434"/>
      </dsp:txXfrm>
    </dsp:sp>
    <dsp:sp modelId="{FF55A2A4-FCA1-483D-BCBF-EE0CED13E561}">
      <dsp:nvSpPr>
        <dsp:cNvPr id="0" name=""/>
        <dsp:cNvSpPr/>
      </dsp:nvSpPr>
      <dsp:spPr>
        <a:xfrm rot="12342857">
          <a:off x="2045074" y="4747628"/>
          <a:ext cx="1834465" cy="1834465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Приватен сектор</a:t>
          </a:r>
          <a:r>
            <a:rPr lang="mk-MK" sz="1100" b="1" kern="12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100" kern="12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Земјоделски комбинати, шумарски стопанства, градежни фирми, енергетски компании</a:t>
          </a:r>
          <a:endParaRPr lang="mk-MK" sz="1100" b="1" kern="1200"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sp:txBody>
      <dsp:txXfrm rot="10800000">
        <a:off x="2434045" y="5052763"/>
        <a:ext cx="917233" cy="1513434"/>
      </dsp:txXfrm>
    </dsp:sp>
    <dsp:sp modelId="{A560208A-6782-4773-AC7B-AEEA451B2F75}">
      <dsp:nvSpPr>
        <dsp:cNvPr id="0" name=""/>
        <dsp:cNvSpPr/>
      </dsp:nvSpPr>
      <dsp:spPr>
        <a:xfrm rot="15445720">
          <a:off x="325826" y="3344909"/>
          <a:ext cx="1834465" cy="1834465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Академска</a:t>
          </a:r>
          <a:r>
            <a:rPr lang="en-US" sz="105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</a:t>
          </a:r>
          <a:r>
            <a:rPr lang="en-US" sz="105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заедница</a:t>
          </a:r>
          <a:r>
            <a:rPr lang="mk-MK" sz="105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05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Универзитет</a:t>
          </a:r>
          <a:r>
            <a:rPr lang="en-US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„</a:t>
          </a:r>
          <a:r>
            <a:rPr lang="en-US" sz="105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Гоце</a:t>
          </a:r>
          <a:r>
            <a:rPr lang="en-US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Делчев“ – </a:t>
          </a:r>
          <a:r>
            <a:rPr lang="en-US" sz="105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Штип</a:t>
          </a:r>
          <a:r>
            <a:rPr lang="en-US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05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истражувачки</a:t>
          </a:r>
          <a:r>
            <a:rPr lang="en-US" sz="105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институти</a:t>
          </a:r>
          <a:r>
            <a:rPr lang="mk-MK" sz="1050" kern="12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; САБА</a:t>
          </a:r>
          <a:endParaRPr lang="mk-MK" sz="1050" b="1" kern="1200" dirty="0">
            <a:effectLst/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sp:txBody>
      <dsp:txXfrm rot="5400000">
        <a:off x="329675" y="3838461"/>
        <a:ext cx="1513434" cy="917233"/>
      </dsp:txXfrm>
    </dsp:sp>
    <dsp:sp modelId="{ACEC84F4-B934-4316-A5DC-BDD68E28D40A}">
      <dsp:nvSpPr>
        <dsp:cNvPr id="0" name=""/>
        <dsp:cNvSpPr/>
      </dsp:nvSpPr>
      <dsp:spPr>
        <a:xfrm rot="18514286">
          <a:off x="904716" y="504722"/>
          <a:ext cx="1834465" cy="1834465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Локално </a:t>
          </a:r>
          <a:r>
            <a:rPr lang="en-US" sz="1100" b="1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население</a:t>
          </a:r>
          <a:r>
            <a:rPr lang="mk-MK" sz="1100" b="1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: </a:t>
          </a:r>
          <a:r>
            <a:rPr lang="en-US" sz="11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Жители</a:t>
          </a:r>
          <a:r>
            <a:rPr lang="en-US" sz="11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1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земјоделци</a:t>
          </a:r>
          <a:r>
            <a:rPr lang="en-US" sz="11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, </a:t>
          </a:r>
          <a:r>
            <a:rPr lang="en-US" sz="1100" kern="1200" dirty="0" err="1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младински</a:t>
          </a:r>
          <a:r>
            <a:rPr lang="en-US" sz="11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 групи</a:t>
          </a:r>
          <a:endParaRPr lang="mk-MK" sz="1100" b="1" kern="1200" dirty="0">
            <a:effectLst/>
            <a:latin typeface="Aptos" panose="020B0004020202020204" pitchFamily="34" charset="0"/>
            <a:ea typeface="Aptos" panose="020B0004020202020204" pitchFamily="34" charset="0"/>
            <a:cs typeface="Times New Roman" panose="02020603050405020304" pitchFamily="18" charset="0"/>
          </a:endParaRPr>
        </a:p>
      </dsp:txBody>
      <dsp:txXfrm rot="5400000">
        <a:off x="939736" y="863258"/>
        <a:ext cx="1513434" cy="9172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5F836-FB93-4CB2-AB3D-0C9909FE02A1}">
      <dsp:nvSpPr>
        <dsp:cNvPr id="0" name=""/>
        <dsp:cNvSpPr/>
      </dsp:nvSpPr>
      <dsp:spPr>
        <a:xfrm>
          <a:off x="2281766" y="1186976"/>
          <a:ext cx="4923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345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14865" y="1230079"/>
        <a:ext cx="26147" cy="5234"/>
      </dsp:txXfrm>
    </dsp:sp>
    <dsp:sp modelId="{01DF7C05-E5F8-416E-9FF0-3EE43D696222}">
      <dsp:nvSpPr>
        <dsp:cNvPr id="0" name=""/>
        <dsp:cNvSpPr/>
      </dsp:nvSpPr>
      <dsp:spPr>
        <a:xfrm>
          <a:off x="9890" y="550593"/>
          <a:ext cx="2273675" cy="13642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12" tIns="116947" rIns="111412" bIns="116947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200" kern="1200" dirty="0">
              <a:latin typeface="Aptos" panose="020B0004020202020204" pitchFamily="34" charset="0"/>
            </a:rPr>
            <a:t>Потсетете се на приоритетите:</a:t>
          </a:r>
          <a:endParaRPr lang="en-US" sz="1200" kern="1200" dirty="0">
            <a:latin typeface="Aptos" panose="020B00040202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mk-MK" sz="900" kern="1200" dirty="0">
              <a:latin typeface="Aptos" panose="020B0004020202020204" pitchFamily="34" charset="0"/>
            </a:rPr>
            <a:t>Зголемување на % на зелени површини за 35% во рурални и урбани средини</a:t>
          </a:r>
          <a:endParaRPr lang="en-US" sz="900" kern="1200" dirty="0">
            <a:latin typeface="Aptos" panose="020B00040202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mk-MK" sz="900" kern="1200" dirty="0">
              <a:latin typeface="Aptos" panose="020B0004020202020204" pitchFamily="34" charset="0"/>
            </a:rPr>
            <a:t>Воспоставување на зелена патна инфраструктура</a:t>
          </a:r>
          <a:endParaRPr lang="en-US" sz="900" kern="1200" dirty="0">
            <a:latin typeface="Aptos" panose="020B0004020202020204" pitchFamily="34" charset="0"/>
          </a:endParaRPr>
        </a:p>
      </dsp:txBody>
      <dsp:txXfrm>
        <a:off x="9890" y="550593"/>
        <a:ext cx="2273675" cy="1364205"/>
      </dsp:txXfrm>
    </dsp:sp>
    <dsp:sp modelId="{A1993380-A57F-4AAA-B5D3-39B61946A4B5}">
      <dsp:nvSpPr>
        <dsp:cNvPr id="0" name=""/>
        <dsp:cNvSpPr/>
      </dsp:nvSpPr>
      <dsp:spPr>
        <a:xfrm>
          <a:off x="5078387" y="1186976"/>
          <a:ext cx="4923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345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11486" y="1230079"/>
        <a:ext cx="26147" cy="5234"/>
      </dsp:txXfrm>
    </dsp:sp>
    <dsp:sp modelId="{DB5BA5F9-3053-4117-958F-95ED13790CC0}">
      <dsp:nvSpPr>
        <dsp:cNvPr id="0" name=""/>
        <dsp:cNvSpPr/>
      </dsp:nvSpPr>
      <dsp:spPr>
        <a:xfrm>
          <a:off x="2806512" y="550593"/>
          <a:ext cx="2273675" cy="13642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12" tIns="116947" rIns="111412" bIns="116947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200" kern="1200">
              <a:latin typeface="Aptos" panose="020B0004020202020204" pitchFamily="34" charset="0"/>
            </a:rPr>
            <a:t>Идентификување на очекувани резултати:</a:t>
          </a:r>
          <a:endParaRPr lang="en-US" sz="1200" kern="1200">
            <a:latin typeface="Aptos" panose="020B00040202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mk-MK" sz="900" kern="1200">
              <a:latin typeface="Aptos" panose="020B0004020202020204" pitchFamily="34" charset="0"/>
            </a:rPr>
            <a:t>Што сакаме да постигнеме? </a:t>
          </a:r>
          <a:endParaRPr lang="en-US" sz="900" kern="1200">
            <a:latin typeface="Aptos" panose="020B00040202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mk-MK" sz="900" kern="1200">
              <a:latin typeface="Aptos" panose="020B0004020202020204" pitchFamily="34" charset="0"/>
            </a:rPr>
            <a:t>Пр. Безбеден и еколошки патен транспорт</a:t>
          </a:r>
          <a:endParaRPr lang="en-US" sz="900" kern="1200">
            <a:latin typeface="Aptos" panose="020B00040202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mk-MK" sz="900" kern="1200">
              <a:latin typeface="Aptos" panose="020B0004020202020204" pitchFamily="34" charset="0"/>
            </a:rPr>
            <a:t>Пр. Подобрување на квалитетот на животна средина и воздух</a:t>
          </a:r>
          <a:endParaRPr lang="en-US" sz="900" kern="1200">
            <a:latin typeface="Aptos" panose="020B0004020202020204" pitchFamily="34" charset="0"/>
          </a:endParaRPr>
        </a:p>
      </dsp:txBody>
      <dsp:txXfrm>
        <a:off x="2806512" y="550593"/>
        <a:ext cx="2273675" cy="1364205"/>
      </dsp:txXfrm>
    </dsp:sp>
    <dsp:sp modelId="{CC5F34AC-AC70-4706-A8CD-0D9F0056F765}">
      <dsp:nvSpPr>
        <dsp:cNvPr id="0" name=""/>
        <dsp:cNvSpPr/>
      </dsp:nvSpPr>
      <dsp:spPr>
        <a:xfrm>
          <a:off x="1146728" y="2044515"/>
          <a:ext cx="5593242" cy="492345"/>
        </a:xfrm>
        <a:custGeom>
          <a:avLst/>
          <a:gdLst/>
          <a:ahLst/>
          <a:cxnLst/>
          <a:rect l="0" t="0" r="0" b="0"/>
          <a:pathLst>
            <a:path>
              <a:moveTo>
                <a:pt x="5593242" y="0"/>
              </a:moveTo>
              <a:lnTo>
                <a:pt x="5593242" y="263272"/>
              </a:lnTo>
              <a:lnTo>
                <a:pt x="0" y="263272"/>
              </a:lnTo>
              <a:lnTo>
                <a:pt x="0" y="492345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02909" y="2288070"/>
        <a:ext cx="280881" cy="5234"/>
      </dsp:txXfrm>
    </dsp:sp>
    <dsp:sp modelId="{AA77F21C-D029-47A9-92CA-C8C3C9B230C3}">
      <dsp:nvSpPr>
        <dsp:cNvPr id="0" name=""/>
        <dsp:cNvSpPr/>
      </dsp:nvSpPr>
      <dsp:spPr>
        <a:xfrm>
          <a:off x="5603133" y="419077"/>
          <a:ext cx="2273675" cy="16272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12" tIns="116947" rIns="111412" bIns="116947" numCol="1" spcCol="1270" anchor="ctr" anchorCtr="0">
          <a:noAutofit/>
        </a:bodyPr>
        <a:lstStyle/>
        <a:p>
          <a:pPr marL="0" lvl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SzPts val="1000"/>
            <a:buFont typeface="Courier New" panose="02070309020205020404" pitchFamily="49" charset="0"/>
            <a:buNone/>
          </a:pPr>
          <a:r>
            <a:rPr lang="en-US" sz="1200" b="1" kern="1200" dirty="0">
              <a:latin typeface="Aptos" panose="020B0004020202020204" pitchFamily="34" charset="0"/>
            </a:rPr>
            <a:t>Избор на </a:t>
          </a:r>
          <a:r>
            <a:rPr lang="en-US" sz="1200" b="1" kern="1200" dirty="0" err="1">
              <a:latin typeface="Aptos" panose="020B0004020202020204" pitchFamily="34" charset="0"/>
            </a:rPr>
            <a:t>релевантни</a:t>
          </a:r>
          <a:r>
            <a:rPr lang="en-US" sz="1200" b="1" kern="1200" dirty="0">
              <a:latin typeface="Aptos" panose="020B0004020202020204" pitchFamily="34" charset="0"/>
            </a:rPr>
            <a:t> SMART </a:t>
          </a:r>
          <a:r>
            <a:rPr lang="en-US" sz="1200" b="1" kern="1200" dirty="0" err="1">
              <a:latin typeface="Aptos" panose="020B0004020202020204" pitchFamily="34" charset="0"/>
            </a:rPr>
            <a:t>индикатори</a:t>
          </a:r>
          <a:endParaRPr lang="mk-MK" sz="1200" b="1" kern="1200" dirty="0">
            <a:latin typeface="Aptos" panose="020B00040202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Courier New" panose="02070309020205020404" pitchFamily="49" charset="0"/>
            <a:buNone/>
          </a:pPr>
          <a:r>
            <a:rPr lang="en-US" sz="1200" kern="1200" dirty="0">
              <a:latin typeface="Aptos" panose="020B0004020202020204" pitchFamily="34" charset="0"/>
              <a:ea typeface="+mn-ea"/>
              <a:cs typeface="+mn-cs"/>
            </a:rPr>
            <a:t>Specific (</a:t>
          </a:r>
          <a:r>
            <a:rPr lang="en-US" sz="1200" kern="1200" dirty="0" err="1">
              <a:latin typeface="Aptos" panose="020B0004020202020204" pitchFamily="34" charset="0"/>
              <a:ea typeface="+mn-ea"/>
              <a:cs typeface="+mn-cs"/>
            </a:rPr>
            <a:t>специфични</a:t>
          </a:r>
          <a:r>
            <a:rPr lang="en-US" sz="1200" kern="1200" dirty="0">
              <a:latin typeface="Aptos" panose="020B0004020202020204" pitchFamily="34" charset="0"/>
              <a:ea typeface="+mn-ea"/>
              <a:cs typeface="+mn-cs"/>
            </a:rPr>
            <a:t>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Courier New" panose="02070309020205020404" pitchFamily="49" charset="0"/>
            <a:buNone/>
          </a:pPr>
          <a:r>
            <a:rPr lang="en-US" sz="1200" kern="1200" dirty="0">
              <a:latin typeface="Aptos" panose="020B0004020202020204" pitchFamily="34" charset="0"/>
              <a:ea typeface="+mn-ea"/>
              <a:cs typeface="+mn-cs"/>
            </a:rPr>
            <a:t>Measurable (</a:t>
          </a:r>
          <a:r>
            <a:rPr lang="en-US" sz="1200" kern="1200" dirty="0" err="1">
              <a:latin typeface="Aptos" panose="020B0004020202020204" pitchFamily="34" charset="0"/>
              <a:ea typeface="+mn-ea"/>
              <a:cs typeface="+mn-cs"/>
            </a:rPr>
            <a:t>мерливи</a:t>
          </a:r>
          <a:r>
            <a:rPr lang="en-US" sz="1200" kern="1200" dirty="0">
              <a:latin typeface="Aptos" panose="020B0004020202020204" pitchFamily="34" charset="0"/>
              <a:ea typeface="+mn-ea"/>
              <a:cs typeface="+mn-cs"/>
            </a:rPr>
            <a:t>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Courier New" panose="02070309020205020404" pitchFamily="49" charset="0"/>
            <a:buNone/>
          </a:pPr>
          <a:r>
            <a:rPr lang="en-US" sz="1200" kern="1200" dirty="0">
              <a:latin typeface="Aptos" panose="020B0004020202020204" pitchFamily="34" charset="0"/>
              <a:ea typeface="+mn-ea"/>
              <a:cs typeface="+mn-cs"/>
            </a:rPr>
            <a:t>Achievable (</a:t>
          </a:r>
          <a:r>
            <a:rPr lang="mk-MK" sz="1200" kern="1200" dirty="0">
              <a:latin typeface="Aptos" panose="020B0004020202020204" pitchFamily="34" charset="0"/>
              <a:ea typeface="+mn-ea"/>
              <a:cs typeface="+mn-cs"/>
            </a:rPr>
            <a:t>остварливи</a:t>
          </a:r>
          <a:r>
            <a:rPr lang="en-US" sz="1200" kern="1200" dirty="0">
              <a:latin typeface="Aptos" panose="020B0004020202020204" pitchFamily="34" charset="0"/>
              <a:ea typeface="+mn-ea"/>
              <a:cs typeface="+mn-cs"/>
            </a:rPr>
            <a:t>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Courier New" panose="02070309020205020404" pitchFamily="49" charset="0"/>
            <a:buNone/>
          </a:pPr>
          <a:r>
            <a:rPr lang="en-US" sz="1200" kern="1200" dirty="0">
              <a:latin typeface="Aptos" panose="020B0004020202020204" pitchFamily="34" charset="0"/>
              <a:ea typeface="+mn-ea"/>
              <a:cs typeface="+mn-cs"/>
            </a:rPr>
            <a:t>Relevant (</a:t>
          </a:r>
          <a:r>
            <a:rPr lang="en-US" sz="1200" kern="1200" dirty="0" err="1">
              <a:latin typeface="Aptos" panose="020B0004020202020204" pitchFamily="34" charset="0"/>
              <a:ea typeface="+mn-ea"/>
              <a:cs typeface="+mn-cs"/>
            </a:rPr>
            <a:t>релевантни</a:t>
          </a:r>
          <a:r>
            <a:rPr lang="en-US" sz="1200" kern="1200" dirty="0">
              <a:latin typeface="Aptos" panose="020B0004020202020204" pitchFamily="34" charset="0"/>
              <a:ea typeface="+mn-ea"/>
              <a:cs typeface="+mn-cs"/>
            </a:rPr>
            <a:t>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Courier New" panose="02070309020205020404" pitchFamily="49" charset="0"/>
            <a:buNone/>
          </a:pPr>
          <a:r>
            <a:rPr lang="en-US" sz="1200" kern="1200" dirty="0">
              <a:latin typeface="Aptos" panose="020B0004020202020204" pitchFamily="34" charset="0"/>
              <a:ea typeface="+mn-ea"/>
              <a:cs typeface="+mn-cs"/>
            </a:rPr>
            <a:t>Time-bound (временски</a:t>
          </a:r>
          <a:r>
            <a:rPr lang="mk-MK" sz="1200" kern="1200" dirty="0">
              <a:latin typeface="Aptos" panose="020B0004020202020204" pitchFamily="34" charset="0"/>
              <a:ea typeface="+mn-ea"/>
              <a:cs typeface="+mn-cs"/>
            </a:rPr>
            <a:t> </a:t>
          </a:r>
          <a:r>
            <a:rPr lang="en-US" sz="1200" kern="1200" dirty="0" err="1">
              <a:latin typeface="Aptos" panose="020B0004020202020204" pitchFamily="34" charset="0"/>
              <a:ea typeface="+mn-ea"/>
              <a:cs typeface="+mn-cs"/>
            </a:rPr>
            <a:t>ограничени</a:t>
          </a:r>
          <a:r>
            <a:rPr lang="en-US" sz="1200" kern="1200" dirty="0">
              <a:latin typeface="Aptos" panose="020B0004020202020204" pitchFamily="34" charset="0"/>
              <a:ea typeface="+mn-ea"/>
              <a:cs typeface="+mn-cs"/>
            </a:rPr>
            <a:t>)</a:t>
          </a:r>
        </a:p>
      </dsp:txBody>
      <dsp:txXfrm>
        <a:off x="5603133" y="419077"/>
        <a:ext cx="2273675" cy="1627237"/>
      </dsp:txXfrm>
    </dsp:sp>
    <dsp:sp modelId="{E667AAC8-ABB2-415A-9560-5DEE133F12A0}">
      <dsp:nvSpPr>
        <dsp:cNvPr id="0" name=""/>
        <dsp:cNvSpPr/>
      </dsp:nvSpPr>
      <dsp:spPr>
        <a:xfrm>
          <a:off x="2281766" y="3205643"/>
          <a:ext cx="4923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345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14865" y="3248746"/>
        <a:ext cx="26147" cy="5234"/>
      </dsp:txXfrm>
    </dsp:sp>
    <dsp:sp modelId="{671B7212-05E2-4B17-81EE-38DF0449CF5A}">
      <dsp:nvSpPr>
        <dsp:cNvPr id="0" name=""/>
        <dsp:cNvSpPr/>
      </dsp:nvSpPr>
      <dsp:spPr>
        <a:xfrm>
          <a:off x="9890" y="2569260"/>
          <a:ext cx="2273675" cy="13642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12" tIns="116947" rIns="111412" bIns="116947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Aptos" panose="020B0004020202020204" pitchFamily="34" charset="0"/>
            </a:rPr>
            <a:t>Одредување на почетна состојба (baseline)</a:t>
          </a:r>
          <a:endParaRPr lang="ru-RU" sz="1200" kern="1200" dirty="0">
            <a:latin typeface="Aptos" panose="020B0004020202020204" pitchFamily="34" charset="0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200" kern="1200" dirty="0">
              <a:latin typeface="Aptos" panose="020B0004020202020204" pitchFamily="34" charset="0"/>
            </a:rPr>
            <a:t>Да се утврди почетното ниво за секој индикатор.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200" kern="1200" dirty="0">
              <a:latin typeface="Aptos" panose="020B0004020202020204" pitchFamily="34" charset="0"/>
            </a:rPr>
            <a:t>Пример: Во 2025 година постојат 350 ха зелени површини.</a:t>
          </a:r>
          <a:endParaRPr lang="en-US" sz="1200" kern="1200" dirty="0">
            <a:latin typeface="Aptos" panose="020B0004020202020204" pitchFamily="34" charset="0"/>
          </a:endParaRPr>
        </a:p>
      </dsp:txBody>
      <dsp:txXfrm>
        <a:off x="9890" y="2569260"/>
        <a:ext cx="2273675" cy="1364205"/>
      </dsp:txXfrm>
    </dsp:sp>
    <dsp:sp modelId="{457B579B-FDF6-4670-AE5C-6BA29E50A08B}">
      <dsp:nvSpPr>
        <dsp:cNvPr id="0" name=""/>
        <dsp:cNvSpPr/>
      </dsp:nvSpPr>
      <dsp:spPr>
        <a:xfrm>
          <a:off x="5078387" y="3205643"/>
          <a:ext cx="4923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345" y="4572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11486" y="3248746"/>
        <a:ext cx="26147" cy="5234"/>
      </dsp:txXfrm>
    </dsp:sp>
    <dsp:sp modelId="{6B471C71-1329-45F6-9959-7E0D215C6AC6}">
      <dsp:nvSpPr>
        <dsp:cNvPr id="0" name=""/>
        <dsp:cNvSpPr/>
      </dsp:nvSpPr>
      <dsp:spPr>
        <a:xfrm>
          <a:off x="2806512" y="2569260"/>
          <a:ext cx="2273675" cy="13642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12" tIns="116947" rIns="111412" bIns="116947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200" b="1" kern="1200" dirty="0">
              <a:latin typeface="Aptos" panose="020B0004020202020204" pitchFamily="34" charset="0"/>
            </a:rPr>
            <a:t>Поставување на таргети/цели</a:t>
          </a:r>
          <a:endParaRPr lang="mk-MK" sz="1200" kern="1200" dirty="0">
            <a:latin typeface="Aptos" panose="020B0004020202020204" pitchFamily="34" charset="0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200" kern="1200" dirty="0">
              <a:latin typeface="Aptos" panose="020B0004020202020204" pitchFamily="34" charset="0"/>
            </a:rPr>
            <a:t>Колкаво подобрување се очекува до одреден рок.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200" kern="1200" dirty="0">
              <a:latin typeface="Aptos" panose="020B0004020202020204" pitchFamily="34" charset="0"/>
            </a:rPr>
            <a:t>Пример: „Зголемување на зелените површини за 20% до 2030 година“.</a:t>
          </a:r>
          <a:endParaRPr lang="en-US" sz="1200" kern="1200" dirty="0">
            <a:latin typeface="Aptos" panose="020B0004020202020204" pitchFamily="34" charset="0"/>
          </a:endParaRPr>
        </a:p>
      </dsp:txBody>
      <dsp:txXfrm>
        <a:off x="2806512" y="2569260"/>
        <a:ext cx="2273675" cy="1364205"/>
      </dsp:txXfrm>
    </dsp:sp>
    <dsp:sp modelId="{E1A8BA7E-B30F-491F-969C-1B8C7C390B2C}">
      <dsp:nvSpPr>
        <dsp:cNvPr id="0" name=""/>
        <dsp:cNvSpPr/>
      </dsp:nvSpPr>
      <dsp:spPr>
        <a:xfrm>
          <a:off x="5603133" y="2569260"/>
          <a:ext cx="2273675" cy="13642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412" tIns="116947" rIns="111412" bIns="116947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200" b="1" kern="1200" dirty="0">
              <a:latin typeface="Aptos" panose="020B0004020202020204" pitchFamily="34" charset="0"/>
            </a:rPr>
            <a:t>Идентификување на одговорни институции</a:t>
          </a:r>
          <a:endParaRPr lang="mk-MK" sz="1200" kern="1200" dirty="0">
            <a:latin typeface="Aptos" panose="020B0004020202020204" pitchFamily="34" charset="0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200" kern="1200" dirty="0">
              <a:latin typeface="Aptos" panose="020B0004020202020204" pitchFamily="34" charset="0"/>
            </a:rPr>
            <a:t>Кој ќе собира податоци и ќе известува (општини, министерства, агенции, комунални претпријатија).</a:t>
          </a:r>
          <a:br>
            <a:rPr lang="ru-RU" sz="1200" kern="1200" dirty="0">
              <a:latin typeface="Aptos" panose="020B0004020202020204" pitchFamily="34" charset="0"/>
            </a:rPr>
          </a:br>
          <a:endParaRPr lang="ru-RU" sz="1200" kern="1200" dirty="0">
            <a:latin typeface="Aptos" panose="020B0004020202020204" pitchFamily="34" charset="0"/>
          </a:endParaRPr>
        </a:p>
      </dsp:txBody>
      <dsp:txXfrm>
        <a:off x="5603133" y="2569260"/>
        <a:ext cx="2273675" cy="1364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1T21:00:44.26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1T21:00:45.082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1016"/>
      <inkml:brushProperty name="anchorY" value="-1016"/>
      <inkml:brushProperty name="scaleFactor" value="0.5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1T21:00:45.317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2032"/>
      <inkml:brushProperty name="anchorY" value="-2032"/>
      <inkml:brushProperty name="scaleFactor" value="0.5"/>
    </inkml:brush>
  </inkml:definitions>
  <inkml:trace contextRef="#ctx0" brushRef="#br0">1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1T21:00:49.883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3048"/>
      <inkml:brushProperty name="anchorY" value="-3048"/>
      <inkml:brushProperty name="scaleFactor" value="0.5"/>
    </inkml:brush>
  </inkml:definitions>
  <inkml:trace contextRef="#ctx0" brushRef="#br0">1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1T21:00:50.119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4064"/>
      <inkml:brushProperty name="anchorY" value="-4064"/>
      <inkml:brushProperty name="scaleFactor" value="0.5"/>
    </inkml:brush>
  </inkml:definitions>
  <inkml:trace contextRef="#ctx0" brushRef="#br0">1 0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1T21:00:51.604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5080"/>
      <inkml:brushProperty name="anchorY" value="-5080"/>
      <inkml:brushProperty name="scaleFactor" value="0.5"/>
    </inkml:brush>
  </inkml:definitions>
  <inkml:trace contextRef="#ctx0" brushRef="#br0">1 0 24575,'0'0'0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1T21:00:52.371"/>
    </inkml:context>
    <inkml:brush xml:id="br0">
      <inkml:brushProperty name="width" value="0.05" units="cm"/>
      <inkml:brushProperty name="height" value="0.05" units="cm"/>
      <inkml:brushProperty name="color" value="#AE198D"/>
      <inkml:brushProperty name="inkEffects" value="galaxy"/>
      <inkml:brushProperty name="anchorX" value="-6096"/>
      <inkml:brushProperty name="anchorY" value="-6096"/>
      <inkml:brushProperty name="scaleFactor" value="0.5"/>
    </inkml:brush>
  </inkml:definitions>
  <inkml:trace contextRef="#ctx0" brushRef="#br0">0 1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openxmlformats.org/officeDocument/2006/relationships/image" Target="../media/image16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13.png"/><Relationship Id="rId14" Type="http://schemas.openxmlformats.org/officeDocument/2006/relationships/customXml" Target="../ink/ink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ieukontakt.mk/" TargetMode="External"/><Relationship Id="rId2" Type="http://schemas.openxmlformats.org/officeDocument/2006/relationships/hyperlink" Target="mailto:info@mkm.m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8" name="Rectangle 117">
            <a:extLst>
              <a:ext uri="{FF2B5EF4-FFF2-40B4-BE49-F238E27FC236}">
                <a16:creationId xmlns:a16="http://schemas.microsoft.com/office/drawing/2014/main" id="{34790F99-C881-47C9-B3DC-C959D4418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EED8D03E-F375-4E67-B932-FF9B007BB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26824" y="1204508"/>
            <a:ext cx="3850317" cy="4903967"/>
          </a:xfrm>
          <a:custGeom>
            <a:avLst/>
            <a:gdLst>
              <a:gd name="connsiteX0" fmla="*/ 0 w 3850317"/>
              <a:gd name="connsiteY0" fmla="*/ 0 h 5978116"/>
              <a:gd name="connsiteX1" fmla="*/ 3850317 w 3850317"/>
              <a:gd name="connsiteY1" fmla="*/ 0 h 5978116"/>
              <a:gd name="connsiteX2" fmla="*/ 3840373 w 3850317"/>
              <a:gd name="connsiteY2" fmla="*/ 258313 h 5978116"/>
              <a:gd name="connsiteX3" fmla="*/ 3755448 w 3850317"/>
              <a:gd name="connsiteY3" fmla="*/ 1537847 h 5978116"/>
              <a:gd name="connsiteX4" fmla="*/ 3150490 w 3850317"/>
              <a:gd name="connsiteY4" fmla="*/ 3989537 h 5978116"/>
              <a:gd name="connsiteX5" fmla="*/ 3089544 w 3850317"/>
              <a:gd name="connsiteY5" fmla="*/ 3606200 h 5978116"/>
              <a:gd name="connsiteX6" fmla="*/ 2922635 w 3850317"/>
              <a:gd name="connsiteY6" fmla="*/ 4519351 h 5978116"/>
              <a:gd name="connsiteX7" fmla="*/ 2904628 w 3850317"/>
              <a:gd name="connsiteY7" fmla="*/ 4466023 h 5978116"/>
              <a:gd name="connsiteX8" fmla="*/ 2825329 w 3850317"/>
              <a:gd name="connsiteY8" fmla="*/ 4562983 h 5978116"/>
              <a:gd name="connsiteX9" fmla="*/ 2695127 w 3850317"/>
              <a:gd name="connsiteY9" fmla="*/ 4973329 h 5978116"/>
              <a:gd name="connsiteX10" fmla="*/ 2501208 w 3850317"/>
              <a:gd name="connsiteY10" fmla="*/ 4457366 h 5978116"/>
              <a:gd name="connsiteX11" fmla="*/ 2209291 w 3850317"/>
              <a:gd name="connsiteY11" fmla="*/ 5028388 h 5978116"/>
              <a:gd name="connsiteX12" fmla="*/ 2135532 w 3850317"/>
              <a:gd name="connsiteY12" fmla="*/ 5321344 h 5978116"/>
              <a:gd name="connsiteX13" fmla="*/ 2009139 w 3850317"/>
              <a:gd name="connsiteY13" fmla="*/ 4714655 h 5978116"/>
              <a:gd name="connsiteX14" fmla="*/ 1918759 w 3850317"/>
              <a:gd name="connsiteY14" fmla="*/ 4486454 h 5978116"/>
              <a:gd name="connsiteX15" fmla="*/ 1800676 w 3850317"/>
              <a:gd name="connsiteY15" fmla="*/ 4608346 h 5978116"/>
              <a:gd name="connsiteX16" fmla="*/ 1614721 w 3850317"/>
              <a:gd name="connsiteY16" fmla="*/ 5319612 h 5978116"/>
              <a:gd name="connsiteX17" fmla="*/ 1530921 w 3850317"/>
              <a:gd name="connsiteY17" fmla="*/ 5433540 h 5978116"/>
              <a:gd name="connsiteX18" fmla="*/ 1569705 w 3850317"/>
              <a:gd name="connsiteY18" fmla="*/ 4803650 h 5978116"/>
              <a:gd name="connsiteX19" fmla="*/ 1517416 w 3850317"/>
              <a:gd name="connsiteY19" fmla="*/ 4640204 h 5978116"/>
              <a:gd name="connsiteX20" fmla="*/ 1425997 w 3850317"/>
              <a:gd name="connsiteY20" fmla="*/ 4800187 h 5978116"/>
              <a:gd name="connsiteX21" fmla="*/ 1348083 w 3850317"/>
              <a:gd name="connsiteY21" fmla="*/ 5363245 h 5978116"/>
              <a:gd name="connsiteX22" fmla="*/ 1200566 w 3850317"/>
              <a:gd name="connsiteY22" fmla="*/ 5526691 h 5978116"/>
              <a:gd name="connsiteX23" fmla="*/ 1027770 w 3850317"/>
              <a:gd name="connsiteY23" fmla="*/ 5803718 h 5978116"/>
              <a:gd name="connsiteX24" fmla="*/ 892373 w 3850317"/>
              <a:gd name="connsiteY24" fmla="*/ 5604950 h 5978116"/>
              <a:gd name="connsiteX25" fmla="*/ 681487 w 3850317"/>
              <a:gd name="connsiteY25" fmla="*/ 5914528 h 5978116"/>
              <a:gd name="connsiteX26" fmla="*/ 414155 w 3850317"/>
              <a:gd name="connsiteY26" fmla="*/ 5817569 h 5978116"/>
              <a:gd name="connsiteX27" fmla="*/ 360135 w 3850317"/>
              <a:gd name="connsiteY27" fmla="*/ 5287062 h 5978116"/>
              <a:gd name="connsiteX28" fmla="*/ 281875 w 3850317"/>
              <a:gd name="connsiteY28" fmla="*/ 4677256 h 5978116"/>
              <a:gd name="connsiteX29" fmla="*/ 237897 w 3850317"/>
              <a:gd name="connsiteY29" fmla="*/ 4207696 h 5978116"/>
              <a:gd name="connsiteX30" fmla="*/ 145093 w 3850317"/>
              <a:gd name="connsiteY30" fmla="*/ 3878379 h 5978116"/>
              <a:gd name="connsiteX31" fmla="*/ 72373 w 3850317"/>
              <a:gd name="connsiteY31" fmla="*/ 2447189 h 5978116"/>
              <a:gd name="connsiteX32" fmla="*/ 0 w 3850317"/>
              <a:gd name="connsiteY32" fmla="*/ 0 h 59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850317" h="5978116">
                <a:moveTo>
                  <a:pt x="0" y="0"/>
                </a:moveTo>
                <a:lnTo>
                  <a:pt x="3850317" y="0"/>
                </a:lnTo>
                <a:lnTo>
                  <a:pt x="3840373" y="258313"/>
                </a:lnTo>
                <a:cubicBezTo>
                  <a:pt x="3816350" y="852957"/>
                  <a:pt x="3786959" y="1372106"/>
                  <a:pt x="3755448" y="1537847"/>
                </a:cubicBezTo>
                <a:cubicBezTo>
                  <a:pt x="3300085" y="3936555"/>
                  <a:pt x="3150490" y="3989537"/>
                  <a:pt x="3150490" y="3989537"/>
                </a:cubicBezTo>
                <a:cubicBezTo>
                  <a:pt x="3150490" y="3989537"/>
                  <a:pt x="3124172" y="3732940"/>
                  <a:pt x="3089544" y="3606200"/>
                </a:cubicBezTo>
                <a:cubicBezTo>
                  <a:pt x="3082618" y="3784537"/>
                  <a:pt x="2946529" y="4491302"/>
                  <a:pt x="2922635" y="4519351"/>
                </a:cubicBezTo>
                <a:cubicBezTo>
                  <a:pt x="2916749" y="4502729"/>
                  <a:pt x="2910515" y="4484030"/>
                  <a:pt x="2904628" y="4466023"/>
                </a:cubicBezTo>
                <a:cubicBezTo>
                  <a:pt x="2884890" y="4501344"/>
                  <a:pt x="2859958" y="4534241"/>
                  <a:pt x="2825329" y="4562983"/>
                </a:cubicBezTo>
                <a:cubicBezTo>
                  <a:pt x="2706208" y="4662020"/>
                  <a:pt x="2743260" y="4833430"/>
                  <a:pt x="2695127" y="4973329"/>
                </a:cubicBezTo>
                <a:cubicBezTo>
                  <a:pt x="2446495" y="4877408"/>
                  <a:pt x="2545186" y="4641589"/>
                  <a:pt x="2501208" y="4457366"/>
                </a:cubicBezTo>
                <a:cubicBezTo>
                  <a:pt x="2341225" y="4936277"/>
                  <a:pt x="2267120" y="4837932"/>
                  <a:pt x="2209291" y="5028388"/>
                </a:cubicBezTo>
                <a:cubicBezTo>
                  <a:pt x="2137610" y="5264900"/>
                  <a:pt x="2135532" y="5321344"/>
                  <a:pt x="2135532" y="5321344"/>
                </a:cubicBezTo>
                <a:cubicBezTo>
                  <a:pt x="2004983" y="5137467"/>
                  <a:pt x="2054502" y="4933506"/>
                  <a:pt x="2009139" y="4714655"/>
                </a:cubicBezTo>
                <a:cubicBezTo>
                  <a:pt x="1956503" y="4642281"/>
                  <a:pt x="1932264" y="4565753"/>
                  <a:pt x="1918759" y="4486454"/>
                </a:cubicBezTo>
                <a:cubicBezTo>
                  <a:pt x="1889671" y="4439359"/>
                  <a:pt x="1848463" y="4656479"/>
                  <a:pt x="1800676" y="4608346"/>
                </a:cubicBezTo>
                <a:cubicBezTo>
                  <a:pt x="1760507" y="4832391"/>
                  <a:pt x="1681208" y="5047087"/>
                  <a:pt x="1614721" y="5319612"/>
                </a:cubicBezTo>
                <a:cubicBezTo>
                  <a:pt x="1580786" y="5457780"/>
                  <a:pt x="1530574" y="5446352"/>
                  <a:pt x="1530921" y="5433540"/>
                </a:cubicBezTo>
                <a:cubicBezTo>
                  <a:pt x="1532998" y="5109418"/>
                  <a:pt x="1600177" y="5128464"/>
                  <a:pt x="1569705" y="4803650"/>
                </a:cubicBezTo>
                <a:cubicBezTo>
                  <a:pt x="1566242" y="4746167"/>
                  <a:pt x="1596022" y="4651631"/>
                  <a:pt x="1517416" y="4640204"/>
                </a:cubicBezTo>
                <a:cubicBezTo>
                  <a:pt x="1415608" y="4628430"/>
                  <a:pt x="1436385" y="4747898"/>
                  <a:pt x="1425997" y="4800187"/>
                </a:cubicBezTo>
                <a:cubicBezTo>
                  <a:pt x="1389291" y="5009342"/>
                  <a:pt x="1370938" y="5149241"/>
                  <a:pt x="1348083" y="5363245"/>
                </a:cubicBezTo>
                <a:cubicBezTo>
                  <a:pt x="1336655" y="5453625"/>
                  <a:pt x="1352931" y="5563743"/>
                  <a:pt x="1200566" y="5526691"/>
                </a:cubicBezTo>
                <a:cubicBezTo>
                  <a:pt x="1051664" y="5551623"/>
                  <a:pt x="1099105" y="5719570"/>
                  <a:pt x="1027770" y="5803718"/>
                </a:cubicBezTo>
                <a:cubicBezTo>
                  <a:pt x="945009" y="5758701"/>
                  <a:pt x="1003184" y="5640964"/>
                  <a:pt x="892373" y="5604950"/>
                </a:cubicBezTo>
                <a:cubicBezTo>
                  <a:pt x="925963" y="5772552"/>
                  <a:pt x="680448" y="5747619"/>
                  <a:pt x="681487" y="5914528"/>
                </a:cubicBezTo>
                <a:cubicBezTo>
                  <a:pt x="534662" y="6049233"/>
                  <a:pt x="467137" y="5947425"/>
                  <a:pt x="414155" y="5817569"/>
                </a:cubicBezTo>
                <a:cubicBezTo>
                  <a:pt x="348015" y="5648929"/>
                  <a:pt x="370177" y="5468515"/>
                  <a:pt x="360135" y="5287062"/>
                </a:cubicBezTo>
                <a:cubicBezTo>
                  <a:pt x="338319" y="5059207"/>
                  <a:pt x="278758" y="4907881"/>
                  <a:pt x="281875" y="4677256"/>
                </a:cubicBezTo>
                <a:cubicBezTo>
                  <a:pt x="237204" y="4527316"/>
                  <a:pt x="250017" y="4367332"/>
                  <a:pt x="237897" y="4207696"/>
                </a:cubicBezTo>
                <a:cubicBezTo>
                  <a:pt x="210194" y="3969452"/>
                  <a:pt x="176258" y="4119047"/>
                  <a:pt x="145093" y="3878379"/>
                </a:cubicBezTo>
                <a:cubicBezTo>
                  <a:pt x="114274" y="3641175"/>
                  <a:pt x="72720" y="2448920"/>
                  <a:pt x="72373" y="2447189"/>
                </a:cubicBezTo>
                <a:cubicBezTo>
                  <a:pt x="72720" y="2447189"/>
                  <a:pt x="12120" y="1233809"/>
                  <a:pt x="0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defTabSz="457200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673" y="1731333"/>
            <a:ext cx="3616593" cy="2093486"/>
          </a:xfrm>
        </p:spPr>
        <p:txBody>
          <a:bodyPr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Алатки за учество на јавност</a:t>
            </a:r>
            <a:r>
              <a:rPr lang="en-GB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a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 вклучување на сите засегнати страни во процесот на изработка и </a:t>
            </a:r>
            <a:r>
              <a:rPr lang="mk-MK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мониторинг на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имплементација на заедничката стратегијата за зелена инфраструктура. </a:t>
            </a:r>
            <a:endParaRPr lang="mk-MK" sz="18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990" y="4242053"/>
            <a:ext cx="2749163" cy="548863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mk-MK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Четврта работилница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 </a:t>
            </a:r>
          </a:p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mk-MK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12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.0</a:t>
            </a:r>
            <a:r>
              <a:rPr lang="mk-MK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9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.2025 </a:t>
            </a:r>
            <a:r>
              <a:rPr lang="mk-MK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Штип 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350020-5A80-7343-E96B-CA4F029F77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7441" y="388579"/>
            <a:ext cx="4952178" cy="1250424"/>
          </a:xfrm>
          <a:prstGeom prst="rect">
            <a:avLst/>
          </a:prstGeom>
          <a:noFill/>
        </p:spPr>
      </p:pic>
      <p:pic>
        <p:nvPicPr>
          <p:cNvPr id="4" name="Picture 3" descr="MKM cobranding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251" y="2633308"/>
            <a:ext cx="3278367" cy="126700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AA04FAE-D669-B4E3-C457-5F0BC1748D4A}"/>
              </a:ext>
            </a:extLst>
          </p:cNvPr>
          <p:cNvGrpSpPr/>
          <p:nvPr/>
        </p:nvGrpSpPr>
        <p:grpSpPr>
          <a:xfrm>
            <a:off x="4724400" y="4942229"/>
            <a:ext cx="1769900" cy="639421"/>
            <a:chOff x="0" y="0"/>
            <a:chExt cx="2632075" cy="1019175"/>
          </a:xfrm>
        </p:grpSpPr>
        <p:pic>
          <p:nvPicPr>
            <p:cNvPr id="7" name="Picture 6" descr="GerbGD_A4">
              <a:extLst>
                <a:ext uri="{FF2B5EF4-FFF2-40B4-BE49-F238E27FC236}">
                  <a16:creationId xmlns:a16="http://schemas.microsoft.com/office/drawing/2014/main" id="{29150364-17AA-45D7-B9CA-6DA192BC7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16280" cy="936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2E17461-8921-5409-95D6-0A6E438D2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5460" y="0"/>
              <a:ext cx="856615" cy="1019175"/>
            </a:xfrm>
            <a:prstGeom prst="rect">
              <a:avLst/>
            </a:prstGeom>
          </p:spPr>
        </p:pic>
      </p:grpSp>
      <p:pic>
        <p:nvPicPr>
          <p:cNvPr id="10" name="Picture 9" descr="A logo with blue stars&#10;&#10;AI-generated content may be incorrect.">
            <a:extLst>
              <a:ext uri="{FF2B5EF4-FFF2-40B4-BE49-F238E27FC236}">
                <a16:creationId xmlns:a16="http://schemas.microsoft.com/office/drawing/2014/main" id="{3F7ED693-4BA1-5D71-D9BB-451BC4BC26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140" y="4790916"/>
            <a:ext cx="1900012" cy="7614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71" y="158562"/>
            <a:ext cx="5605629" cy="730438"/>
          </a:xfrm>
        </p:spPr>
        <p:txBody>
          <a:bodyPr>
            <a:normAutofit/>
          </a:bodyPr>
          <a:lstStyle/>
          <a:p>
            <a:r>
              <a:rPr lang="mk-MK" sz="32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Цел на работилницата</a:t>
            </a:r>
          </a:p>
        </p:txBody>
      </p:sp>
      <p:sp>
        <p:nvSpPr>
          <p:cNvPr id="59" name="Content Placeholder 2"/>
          <p:cNvSpPr>
            <a:spLocks noGrp="1"/>
          </p:cNvSpPr>
          <p:nvPr>
            <p:ph idx="1"/>
          </p:nvPr>
        </p:nvSpPr>
        <p:spPr>
          <a:xfrm>
            <a:off x="241704" y="898734"/>
            <a:ext cx="5803496" cy="5331945"/>
          </a:xfrm>
        </p:spPr>
        <p:txBody>
          <a:bodyPr anchor="ctr">
            <a:noAutofit/>
          </a:bodyPr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Главна цел</a:t>
            </a:r>
            <a:r>
              <a:rPr lang="en-US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/</a:t>
            </a:r>
            <a:r>
              <a:rPr lang="mk-MK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и</a:t>
            </a: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:</a:t>
            </a:r>
            <a:endParaRPr lang="en-US" sz="1500" b="1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marL="144000" marR="0" lvl="0" indent="-144000" fontAlgn="base"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Да се обезбеди </a:t>
            </a:r>
            <a:r>
              <a:rPr lang="en-US" altLang="en-US" sz="15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инклузивен</a:t>
            </a:r>
            <a:r>
              <a:rPr lang="en-US" altLang="en-US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процес на донесување </a:t>
            </a:r>
            <a:r>
              <a:rPr lang="en-US" altLang="en-US" sz="15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одлуки</a:t>
            </a:r>
            <a:r>
              <a:rPr lang="en-US" altLang="en-US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–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вклучување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сите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релевантни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засегнати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страни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(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општини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, НВО,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граѓани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,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приватен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сектор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,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експерти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) во </a:t>
            </a:r>
            <a:r>
              <a:rPr lang="mk-MK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изработката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имплементацијата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стратегијата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за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зелена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инфраструктура.</a:t>
            </a:r>
            <a:endParaRPr lang="mk-MK" altLang="en-US" sz="15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marL="144000" marR="0" lvl="0" indent="-144000" fontAlgn="base"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Да се </a:t>
            </a:r>
            <a:r>
              <a:rPr lang="en-US" altLang="en-US" sz="15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подобри</a:t>
            </a:r>
            <a:r>
              <a:rPr lang="en-US" altLang="en-US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en-US" sz="15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транспарентноста</a:t>
            </a:r>
            <a:r>
              <a:rPr lang="en-US" altLang="en-US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 </a:t>
            </a:r>
            <a:r>
              <a:rPr lang="en-US" altLang="en-US" sz="15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отчетноста</a:t>
            </a:r>
            <a:r>
              <a:rPr lang="en-US" altLang="en-US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– да се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создаде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mk-MK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функционален механизам 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за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јавноста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засегнатите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страни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за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следење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напредокот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резултатите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од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стратегијата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.</a:t>
            </a:r>
            <a:endParaRPr lang="mk-MK" altLang="en-US" sz="15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marL="144000" marR="0" lvl="0" indent="-144000" fontAlgn="base"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Да се </a:t>
            </a:r>
            <a:r>
              <a:rPr lang="en-US" altLang="en-US" sz="15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зајакнат</a:t>
            </a:r>
            <a:r>
              <a:rPr lang="en-US" altLang="en-US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капацитетите за учество и мониторинг 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–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учесниците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да се запознаат со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алатки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 </a:t>
            </a:r>
            <a:r>
              <a:rPr lang="mk-MK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техники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за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ефективно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учество и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следење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имплементацијата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стратегијата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.</a:t>
            </a:r>
            <a:endParaRPr lang="mk-MK" altLang="en-US" sz="15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marL="0" marR="0" lvl="0" indent="0" fontAlgn="base">
              <a:spcBef>
                <a:spcPts val="300"/>
              </a:spcBef>
              <a:spcAft>
                <a:spcPts val="300"/>
              </a:spcAft>
              <a:buClrTx/>
              <a:buSzTx/>
              <a:buNone/>
              <a:tabLst/>
            </a:pPr>
            <a:endParaRPr lang="en-US" altLang="en-US" sz="15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Специфични цели:</a:t>
            </a:r>
          </a:p>
          <a:p>
            <a:pPr marL="144000" indent="-144000" fontAlgn="base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mk-MK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Мапирање на засегнати страни и начини на нивно вклучување</a:t>
            </a:r>
          </a:p>
          <a:p>
            <a:pPr marL="144000" indent="-144000" fontAlgn="base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Презентирање на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конкретни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алатки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 </a:t>
            </a:r>
            <a:r>
              <a:rPr lang="mk-MK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техники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за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вклучување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јавноста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во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процесот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планирање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одлучување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.</a:t>
            </a:r>
            <a:endParaRPr lang="mk-MK" altLang="en-US" sz="15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marL="144000" indent="-144000" fontAlgn="base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mk-MK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Запозна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вање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учесниците</a:t>
            </a:r>
            <a:r>
              <a:rPr lang="mk-MK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со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алатки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 </a:t>
            </a:r>
            <a:r>
              <a:rPr lang="mk-MK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техники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mk-MK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з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а мониторинг на активности </a:t>
            </a:r>
            <a:r>
              <a:rPr lang="mk-MK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во стратегијата за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altLang="en-US" sz="15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зелена</a:t>
            </a:r>
            <a:r>
              <a:rPr lang="en-US" altLang="en-US" sz="1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инфраструктура.</a:t>
            </a:r>
            <a:endParaRPr lang="mk-MK" altLang="en-US" sz="15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8" name="Graphic 57" descr="Tanabata Tree">
            <a:extLst>
              <a:ext uri="{FF2B5EF4-FFF2-40B4-BE49-F238E27FC236}">
                <a16:creationId xmlns:a16="http://schemas.microsoft.com/office/drawing/2014/main" id="{1A57EB52-86E5-D879-0BBC-A4F71C701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8" name="Rectangle 26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668" y="260086"/>
            <a:ext cx="2401025" cy="3010017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mk-MK" sz="24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LuzSans-Book" panose="02000603040000020003" pitchFamily="2" charset="0"/>
                <a:cs typeface="LuzSans-Book" panose="02000603040000020003" pitchFamily="2" charset="0"/>
              </a:rPr>
              <a:t>Алатки / техники за активно вклучување на јавноста во процесите на планирање и одлучување</a:t>
            </a:r>
            <a:endParaRPr lang="mk-MK" sz="24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3157819" y="186725"/>
            <a:ext cx="5901513" cy="6504825"/>
          </a:xfrm>
        </p:spPr>
        <p:txBody>
          <a:bodyPr anchor="ctr">
            <a:normAutofit/>
          </a:bodyPr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mk-MK" sz="16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Онлајн платформи за учество</a:t>
            </a:r>
          </a:p>
          <a:p>
            <a:pPr marL="180000" indent="-1440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mk-MK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Онлајн прашалници, анкети (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Google Forms, SurveyMonkey).</a:t>
            </a:r>
            <a:endParaRPr lang="mk-MK" sz="16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marL="180000" indent="-1440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Пр. собирање мислења од граѓаните за нови паркови, зелени површини или велосипедски патеки.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mk-MK" sz="16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Мапирање на идеи преку разни платформи</a:t>
            </a:r>
            <a:endParaRPr lang="en-US" sz="1600" b="1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mk-MK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Граѓаните предлаг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a</a:t>
            </a:r>
            <a:r>
              <a:rPr lang="mk-MK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т локации за нови дрвореди, зелени коридори или места за рекреација.</a:t>
            </a:r>
          </a:p>
          <a:p>
            <a:pPr marL="144000" indent="-1440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Работилници 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Мали групи во кои се дискутираат различни аспекти на стратегијата, резултатите се собираат и визуелизираат.</a:t>
            </a:r>
          </a:p>
          <a:p>
            <a:pPr marL="144000" indent="-1440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Open Space Technology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Учесниците сами предлагаат теми и формираат групи, што овозможува флексибилна и инклузивна дискусија.</a:t>
            </a:r>
          </a:p>
          <a:p>
            <a:pPr marL="144000" indent="-1440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Фокус-групи 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Мали целни групи каде учесниците гласаат за приоритети, идеи или решенија за да се утврди заеднички приоритет(и).</a:t>
            </a:r>
          </a:p>
          <a:p>
            <a:pPr marL="144000" indent="-14400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Гласање и приоритетизација 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Учесниците гласаат за предлози или идеи (со стикери, или со виртуелни алатки) за да се утврдат приоритетите.</a:t>
            </a:r>
          </a:p>
        </p:txBody>
      </p:sp>
      <p:pic>
        <p:nvPicPr>
          <p:cNvPr id="58" name="Graphic 57" descr="Tanabata Tree">
            <a:extLst>
              <a:ext uri="{FF2B5EF4-FFF2-40B4-BE49-F238E27FC236}">
                <a16:creationId xmlns:a16="http://schemas.microsoft.com/office/drawing/2014/main" id="{E515D1A8-C3AF-F1E6-2EF7-5EFD847AD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544" y="3270103"/>
            <a:ext cx="2711832" cy="27118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6DAE93-FF53-9DD0-2FD7-00580D019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8" name="Rectangle 26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2FC3DB-86E6-5C28-EFDD-2E949525E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668" y="1804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mk-MK" sz="24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LuzSans-Book" panose="02000603040000020003" pitchFamily="2" charset="0"/>
                <a:cs typeface="LuzSans-Book" panose="02000603040000020003" pitchFamily="2" charset="0"/>
              </a:rPr>
              <a:t>Алатки / техники за активно вклучување на јавноста во процесите на планирање и одлучување</a:t>
            </a:r>
            <a:endParaRPr lang="mk-MK" sz="24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493AB686-2D38-FAEF-4DAA-62D75D2AC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0623" y="286173"/>
            <a:ext cx="5850818" cy="6317827"/>
          </a:xfrm>
        </p:spPr>
        <p:txBody>
          <a:bodyPr anchor="ctr">
            <a:noAutofit/>
          </a:bodyPr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Социјални медиуми и интерактивни кампањи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Информативни и интерактивни кампањи на Facebook, Instagram или Twitter за собирање идеи и предлози.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Интерактивни работилници и јавни сесии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Групи кои дискутираат на различни теми и резултатите се собираат и визуелизираат или пак сесии каде учесниците самите предлагат теми и решенија.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Brainstorming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Секој учесник дава идеи, а потоа групата ги приоритизира.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Јавни презентации и дебати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Објавување на нацрт-планови, стратегии, програми и организирање јавни дискусии со граѓаните.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Јавни трибини/округли маси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Експертски и јавни трибини (со сите засегнати страни) со давање на предлози, коментари</a:t>
            </a:r>
          </a:p>
        </p:txBody>
      </p:sp>
      <p:pic>
        <p:nvPicPr>
          <p:cNvPr id="58" name="Graphic 57" descr="Tanabata Tree">
            <a:extLst>
              <a:ext uri="{FF2B5EF4-FFF2-40B4-BE49-F238E27FC236}">
                <a16:creationId xmlns:a16="http://schemas.microsoft.com/office/drawing/2014/main" id="{43E59809-2A34-1556-29B7-7C67C06D5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8264" y="3738268"/>
            <a:ext cx="2711832" cy="271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5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29762-F2C1-5202-2296-012A6A6E4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8" name="Rectangle 26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E29D18-12FE-8BA4-0297-FFD068C6A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668" y="139815"/>
            <a:ext cx="2401025" cy="3387497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mk-MK" sz="27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LuzSans-Book" panose="02000603040000020003" pitchFamily="2" charset="0"/>
                <a:cs typeface="LuzSans-Book" panose="02000603040000020003" pitchFamily="2" charset="0"/>
              </a:rPr>
              <a:t>Алатки / техники за активно вклучување на јавноста во процесите на планирање и одлучување</a:t>
            </a:r>
            <a:endParaRPr lang="mk-MK" sz="27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77BFE2F7-6D04-A3A0-312F-9A0FE0617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2146" y="657798"/>
            <a:ext cx="5585785" cy="5546047"/>
          </a:xfrm>
        </p:spPr>
        <p:txBody>
          <a:bodyPr anchor="ctr">
            <a:normAutofit/>
          </a:bodyPr>
          <a:lstStyle/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Јавни анкети на терен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Лични разговори или кратки прашалници на локации каде луѓето поминуваат (парк, плоштад).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Интерактивни карти со предлози 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Граѓаните ставаат виртуелни или физички маркери каде би сакале нови зелени елементи.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„Walkshops“ / Теренски тури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Организирање прошетки на терен заедно со граѓаните за да се идентификуваат проблемите и потенцијалите на и за зелените површини.</a:t>
            </a:r>
          </a:p>
          <a:p>
            <a:pPr marL="144000" indent="-14400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Визуелизации и 3D модели</a:t>
            </a:r>
          </a:p>
          <a:p>
            <a:pPr marL="180000" indent="-14400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Презентирање на нови зелени проекти преку интерактивни модели или дигитални симулации за подобро разбирање и допирање до јавноста.</a:t>
            </a:r>
          </a:p>
        </p:txBody>
      </p:sp>
      <p:pic>
        <p:nvPicPr>
          <p:cNvPr id="58" name="Graphic 57" descr="Tanabata Tree">
            <a:extLst>
              <a:ext uri="{FF2B5EF4-FFF2-40B4-BE49-F238E27FC236}">
                <a16:creationId xmlns:a16="http://schemas.microsoft.com/office/drawing/2014/main" id="{E43899B0-0160-8F90-93E4-21EB93C29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1920" y="3857850"/>
            <a:ext cx="2711832" cy="271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54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1" name="Rectangle 120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070" y="218345"/>
            <a:ext cx="7886700" cy="1201547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900" kern="1200" dirty="0" err="1">
                <a:latin typeface="Aptos" panose="020B0004020202020204" pitchFamily="34" charset="0"/>
              </a:rPr>
              <a:t>Добри</a:t>
            </a:r>
            <a:r>
              <a:rPr lang="en-US" sz="2900" kern="1200" dirty="0">
                <a:latin typeface="Aptos" panose="020B0004020202020204" pitchFamily="34" charset="0"/>
              </a:rPr>
              <a:t> </a:t>
            </a:r>
            <a:r>
              <a:rPr lang="en-US" sz="2900" kern="1200" dirty="0" err="1">
                <a:latin typeface="Aptos" panose="020B0004020202020204" pitchFamily="34" charset="0"/>
              </a:rPr>
              <a:t>практики</a:t>
            </a:r>
            <a:r>
              <a:rPr lang="mk-MK" sz="2900" kern="1200" dirty="0">
                <a:latin typeface="Aptos" panose="020B0004020202020204" pitchFamily="34" charset="0"/>
              </a:rPr>
              <a:t> за вклучување на јавноста при изработка и планирање на стратегијата</a:t>
            </a:r>
            <a:endParaRPr lang="en-US" sz="2900" kern="1200" dirty="0">
              <a:latin typeface="Aptos" panose="020B0004020202020204" pitchFamily="34" charset="0"/>
            </a:endParaRPr>
          </a:p>
        </p:txBody>
      </p:sp>
      <p:sp>
        <p:nvSpPr>
          <p:cNvPr id="123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8DDDC46-E57D-0733-4DE4-7703F2D3E8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0476352"/>
              </p:ext>
            </p:extLst>
          </p:nvPr>
        </p:nvGraphicFramePr>
        <p:xfrm>
          <a:off x="482638" y="2059306"/>
          <a:ext cx="8176438" cy="4668713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3417296">
                  <a:extLst>
                    <a:ext uri="{9D8B030D-6E8A-4147-A177-3AD203B41FA5}">
                      <a16:colId xmlns:a16="http://schemas.microsoft.com/office/drawing/2014/main" val="4198002984"/>
                    </a:ext>
                  </a:extLst>
                </a:gridCol>
                <a:gridCol w="4759142">
                  <a:extLst>
                    <a:ext uri="{9D8B030D-6E8A-4147-A177-3AD203B41FA5}">
                      <a16:colId xmlns:a16="http://schemas.microsoft.com/office/drawing/2014/main" val="1442460763"/>
                    </a:ext>
                  </a:extLst>
                </a:gridCol>
              </a:tblGrid>
              <a:tr h="2667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Практика</a:t>
                      </a:r>
                      <a:endParaRPr lang="en-US" sz="1400" b="0" kern="100" cap="none" spc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8877" marB="44383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Цел / ефект</a:t>
                      </a:r>
                      <a:endParaRPr lang="en-US" sz="1400" b="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8877" marB="44383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435202"/>
                  </a:ext>
                </a:extLst>
              </a:tr>
              <a:tr h="465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Рано</a:t>
                      </a:r>
                      <a:r>
                        <a:rPr lang="mk-MK" sz="1400" b="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навремено </a:t>
                      </a:r>
                      <a:r>
                        <a:rPr lang="en-US" sz="1400" b="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и </a:t>
                      </a:r>
                      <a:r>
                        <a:rPr lang="en-US" sz="1400" b="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континуирано</a:t>
                      </a:r>
                      <a:r>
                        <a:rPr lang="en-US" sz="1400" b="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400" b="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вклучување</a:t>
                      </a:r>
                      <a:endParaRPr lang="en-US" sz="1400" b="0" kern="100" cap="none" spc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Граѓаните учествуваат уште во </a:t>
                      </a:r>
                      <a:r>
                        <a:rPr lang="en-US" sz="140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концепт-фазата</a:t>
                      </a:r>
                      <a:endParaRPr lang="en-US" sz="1400" kern="100" cap="none" spc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752201"/>
                  </a:ext>
                </a:extLst>
              </a:tr>
              <a:tr h="271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Комбинација на онлајн и офлајн алатки</a:t>
                      </a:r>
                      <a:endParaRPr lang="en-US" sz="1400" b="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Достапност за поголем број граѓани</a:t>
                      </a:r>
                      <a:endParaRPr lang="en-US" sz="140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534832"/>
                  </a:ext>
                </a:extLst>
              </a:tr>
              <a:tr h="465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Инклузивност</a:t>
                      </a:r>
                      <a:endParaRPr lang="en-US" sz="1400" b="0" kern="100" cap="none" spc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Вклучување на млади, жени, постари и лица со посебни потреби</a:t>
                      </a:r>
                      <a:endParaRPr lang="en-US" sz="140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656212"/>
                  </a:ext>
                </a:extLst>
              </a:tr>
              <a:tr h="271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Транспарентност и повратна информација</a:t>
                      </a:r>
                      <a:endParaRPr lang="en-US" sz="1400" b="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Граѓаните гледаат како нивните предлози влијаат</a:t>
                      </a:r>
                      <a:endParaRPr lang="en-US" sz="140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252974"/>
                  </a:ext>
                </a:extLst>
              </a:tr>
              <a:tr h="271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Визуелни и интерактивни презентации</a:t>
                      </a:r>
                      <a:endParaRPr lang="en-US" sz="1400" b="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Подобро разбирање на сложени информации</a:t>
                      </a:r>
                      <a:endParaRPr lang="en-US" sz="140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807968"/>
                  </a:ext>
                </a:extLst>
              </a:tr>
              <a:tr h="271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Мапирање на предлози</a:t>
                      </a:r>
                      <a:endParaRPr lang="en-US" sz="1400" b="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Граѓаните предлагаат локации за зелени површини</a:t>
                      </a:r>
                      <a:endParaRPr lang="en-US" sz="140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188387"/>
                  </a:ext>
                </a:extLst>
              </a:tr>
              <a:tr h="465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Фокус-групи и тематски панели</a:t>
                      </a:r>
                      <a:endParaRPr lang="en-US" sz="1400" b="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Детален увид во ставовите и приоритетите на засегнатите страни</a:t>
                      </a:r>
                      <a:endParaRPr lang="en-US" sz="140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199398"/>
                  </a:ext>
                </a:extLst>
              </a:tr>
              <a:tr h="271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Теренски</a:t>
                      </a:r>
                      <a:r>
                        <a:rPr lang="en-US" sz="1400" b="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активности („</a:t>
                      </a:r>
                      <a:r>
                        <a:rPr lang="en-US" sz="1400" b="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walkshops</a:t>
                      </a:r>
                      <a:r>
                        <a:rPr lang="en-US" sz="1400" b="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“)</a:t>
                      </a:r>
                      <a:endParaRPr lang="en-US" sz="1400" b="0" kern="100" cap="none" spc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Идентификување на проблеми и потенцијал</a:t>
                      </a:r>
                      <a:r>
                        <a:rPr lang="mk-MK" sz="140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ни решенија</a:t>
                      </a:r>
                      <a:endParaRPr lang="en-US" sz="140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791778"/>
                  </a:ext>
                </a:extLst>
              </a:tr>
              <a:tr h="465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Јавни дебати и презентации на нацрт-планови</a:t>
                      </a:r>
                      <a:r>
                        <a:rPr lang="mk-MK" sz="1400" b="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стратегии, програми</a:t>
                      </a:r>
                      <a:endParaRPr lang="en-US" sz="1400" b="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Можност за дискусија и дополнување пред усвојување</a:t>
                      </a:r>
                      <a:endParaRPr lang="en-US" sz="1400" kern="100" cap="none" spc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845745"/>
                  </a:ext>
                </a:extLst>
              </a:tr>
              <a:tr h="465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Континуирано</a:t>
                      </a:r>
                      <a:r>
                        <a:rPr lang="en-US" sz="1400" b="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400" b="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следење</a:t>
                      </a:r>
                      <a:r>
                        <a:rPr lang="en-US" sz="1400" b="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и мониторинг</a:t>
                      </a:r>
                      <a:endParaRPr lang="en-US" sz="1400" b="0" kern="100" cap="none" spc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Следење</a:t>
                      </a:r>
                      <a:r>
                        <a:rPr lang="en-US" sz="140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на </a:t>
                      </a:r>
                      <a:r>
                        <a:rPr lang="en-US" sz="140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имплементацијата</a:t>
                      </a:r>
                      <a:r>
                        <a:rPr lang="en-US" sz="140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140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собирање</a:t>
                      </a:r>
                      <a:r>
                        <a:rPr lang="en-US" sz="140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40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повратни</a:t>
                      </a:r>
                      <a:r>
                        <a:rPr lang="en-US" sz="1400" kern="100" cap="none" spc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400" kern="100" cap="none" spc="0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информации</a:t>
                      </a:r>
                      <a:endParaRPr lang="en-US" sz="1400" kern="100" cap="none" spc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4623" marT="13315" marB="4438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9118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E0149-07DB-6CCD-292D-993016620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3" name="Rectangle 282">
            <a:extLst>
              <a:ext uri="{FF2B5EF4-FFF2-40B4-BE49-F238E27FC236}">
                <a16:creationId xmlns:a16="http://schemas.microsoft.com/office/drawing/2014/main" id="{8930EBA3-4D2E-42E8-B828-834555328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8" name="Content Placeholder 57" descr="Tanabata Tree">
            <a:extLst>
              <a:ext uri="{FF2B5EF4-FFF2-40B4-BE49-F238E27FC236}">
                <a16:creationId xmlns:a16="http://schemas.microsoft.com/office/drawing/2014/main" id="{88B9A249-5A00-5ADF-36A0-91AB515E2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235106"/>
            <a:ext cx="4387788" cy="4387788"/>
          </a:xfrm>
          <a:custGeom>
            <a:avLst/>
            <a:gdLst/>
            <a:ahLst/>
            <a:cxnLst/>
            <a:rect l="l" t="t" r="r" b="b"/>
            <a:pathLst>
              <a:path w="6094252" h="6857998">
                <a:moveTo>
                  <a:pt x="0" y="0"/>
                </a:moveTo>
                <a:lnTo>
                  <a:pt x="5898122" y="0"/>
                </a:lnTo>
                <a:cubicBezTo>
                  <a:pt x="6006442" y="0"/>
                  <a:pt x="6094252" y="87810"/>
                  <a:pt x="6094252" y="196130"/>
                </a:cubicBezTo>
                <a:lnTo>
                  <a:pt x="6094252" y="6661869"/>
                </a:lnTo>
                <a:cubicBezTo>
                  <a:pt x="6094252" y="6756649"/>
                  <a:pt x="6027023" y="6835726"/>
                  <a:pt x="5937649" y="6854015"/>
                </a:cubicBezTo>
                <a:lnTo>
                  <a:pt x="5898132" y="6857998"/>
                </a:lnTo>
                <a:lnTo>
                  <a:pt x="0" y="6857998"/>
                </a:lnTo>
                <a:close/>
              </a:path>
            </a:pathLst>
          </a:custGeom>
        </p:spPr>
      </p:pic>
      <p:sp>
        <p:nvSpPr>
          <p:cNvPr id="285" name="Arc 284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4377" y="775849"/>
            <a:ext cx="2240924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AE79AE-8C2A-412F-D654-1D4652C29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6733" y="957715"/>
            <a:ext cx="5164664" cy="27504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9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Алатки</a:t>
            </a:r>
            <a:r>
              <a:rPr lang="en-US" sz="29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/ </a:t>
            </a:r>
            <a:r>
              <a:rPr lang="en-US" sz="29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техники</a:t>
            </a:r>
            <a:r>
              <a:rPr lang="en-US" sz="29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за </a:t>
            </a:r>
            <a:r>
              <a:rPr lang="en-US" sz="29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вклучување</a:t>
            </a:r>
            <a:r>
              <a:rPr lang="en-US" sz="29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</a:t>
            </a:r>
            <a:r>
              <a:rPr lang="en-US" sz="29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јавноста</a:t>
            </a:r>
            <a:r>
              <a:rPr lang="en-US" sz="29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во </a:t>
            </a:r>
            <a:r>
              <a:rPr lang="mk-MK" sz="29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мониторинг, </a:t>
            </a:r>
            <a:r>
              <a:rPr lang="en-US" sz="29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следење</a:t>
            </a:r>
            <a:r>
              <a:rPr lang="en-US" sz="29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</a:t>
            </a:r>
            <a:r>
              <a:rPr lang="en-US" sz="29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имплементација</a:t>
            </a:r>
            <a:r>
              <a:rPr lang="mk-MK" sz="29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та</a:t>
            </a:r>
            <a:r>
              <a:rPr lang="en-US" sz="29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на </a:t>
            </a:r>
            <a:r>
              <a:rPr lang="en-US" sz="29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стратегија</a:t>
            </a:r>
            <a:r>
              <a:rPr lang="mk-MK" sz="29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та за зелена инфраструктура</a:t>
            </a:r>
            <a:endParaRPr lang="en-US" sz="29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528AA953-F4F9-4DC5-97C7-491F4AF93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2809" y="5607717"/>
            <a:ext cx="385081" cy="4995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6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Предизвици и можности за имплементација на отворените податоци и  е-управувањето на Западeн Балкан | Balkan Insight">
            <a:extLst>
              <a:ext uri="{FF2B5EF4-FFF2-40B4-BE49-F238E27FC236}">
                <a16:creationId xmlns:a16="http://schemas.microsoft.com/office/drawing/2014/main" id="{3FBFD47A-8196-200C-7547-F3CCFD119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1" t="6484" r="29195" b="-4"/>
          <a:stretch>
            <a:fillRect/>
          </a:stretch>
        </p:blipFill>
        <p:spPr bwMode="auto">
          <a:xfrm>
            <a:off x="4885266" y="10"/>
            <a:ext cx="425873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2" name="Rectangle 105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FC9F8F-AD60-B4FE-77BE-51C0B7C3A1A2}"/>
              </a:ext>
            </a:extLst>
          </p:cNvPr>
          <p:cNvSpPr txBox="1"/>
          <p:nvPr/>
        </p:nvSpPr>
        <p:spPr>
          <a:xfrm>
            <a:off x="5842598" y="283301"/>
            <a:ext cx="30161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highlight>
                  <a:srgbClr val="FFFF00"/>
                </a:highlight>
                <a:latin typeface="Aptos" panose="020B0004020202020204" pitchFamily="34" charset="0"/>
              </a:rPr>
              <a:t>Алатки за мониторинг и транспарентност</a:t>
            </a:r>
            <a:endParaRPr lang="en-US" dirty="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E8E1AF9-5DA5-3AB6-7914-A72364AA37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4299" y="397400"/>
            <a:ext cx="4656668" cy="6063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44000" marR="0" lvl="0" indent="-144000" algn="l" defTabSz="914400" fontAlgn="base"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18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Онлајн</a:t>
            </a: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altLang="en-US" sz="18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платформи</a:t>
            </a: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за </a:t>
            </a:r>
            <a:r>
              <a:rPr lang="en-US" altLang="en-US" sz="18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следење</a:t>
            </a:r>
            <a:br>
              <a:rPr lang="mk-MK" altLang="en-US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</a:b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–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јавни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веб-страници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или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интерактивни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мапи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каде се </a:t>
            </a:r>
            <a:r>
              <a:rPr lang="mk-MK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објавува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напредок</a:t>
            </a:r>
            <a:r>
              <a:rPr lang="mk-MK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от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индикатори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и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резултати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.</a:t>
            </a:r>
            <a:b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</a:b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–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Пример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:</a:t>
            </a:r>
            <a:r>
              <a:rPr lang="mk-MK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Прикажување на реализирани и планирани зелени површини, коридори и инфраструктура</a:t>
            </a:r>
            <a:endParaRPr lang="en-US" altLang="en-US" sz="18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  <a:ea typeface="+mn-ea"/>
              <a:cs typeface="+mn-cs"/>
            </a:endParaRPr>
          </a:p>
          <a:p>
            <a:pPr marL="144000" indent="-144000" algn="l" defTabSz="914400" fontAlgn="base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en-US" sz="18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Мобилни</a:t>
            </a: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altLang="en-US" sz="18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апликации</a:t>
            </a: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за </a:t>
            </a:r>
            <a:r>
              <a:rPr lang="en-US" altLang="en-US" sz="18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граѓанско</a:t>
            </a: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известување</a:t>
            </a:r>
            <a:b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</a:b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–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алатки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каде граѓаните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пријавуваат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проблеми (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оштетена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зелена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површина, непочитување на план</a:t>
            </a:r>
            <a:r>
              <a:rPr lang="mk-MK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ови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mk-MK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дива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сеча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).</a:t>
            </a:r>
            <a:b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</a:b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–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Пример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: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апликации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за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урбани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дрвореди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.</a:t>
            </a:r>
          </a:p>
          <a:p>
            <a:pPr marL="144000" marR="0" lvl="0" indent="-144000" algn="l" defTabSz="914400" fontAlgn="base"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18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Отворени</a:t>
            </a: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altLang="en-US" sz="18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бази</a:t>
            </a:r>
            <a: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на податоци</a:t>
            </a:r>
            <a:b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</a:b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–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транспарентни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податоци достапни за сите, со можност за преземање и анализа.</a:t>
            </a:r>
            <a:br>
              <a:rPr lang="mk-MK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</a:b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– </a:t>
            </a:r>
            <a:r>
              <a:rPr lang="en-US" altLang="en-US" sz="18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Пример</a:t>
            </a:r>
            <a:r>
              <a:rPr lang="en-US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: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Објавување на индикатори за следење (број засадени дрвја, нови зелени зони, уредени сини зони)</a:t>
            </a:r>
            <a:endParaRPr lang="en-US" altLang="en-US" sz="18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3195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50C49-44A0-653A-7636-556B50E1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8F14A270-4E5C-A2AA-E59D-90030786D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Предизвици и можности за имплементација на отворените податоци и  е-управувањето на Западeн Балкан | Balkan Insight">
            <a:extLst>
              <a:ext uri="{FF2B5EF4-FFF2-40B4-BE49-F238E27FC236}">
                <a16:creationId xmlns:a16="http://schemas.microsoft.com/office/drawing/2014/main" id="{ADB8E45E-8E77-93D5-0B06-BC068D114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1" t="6484" r="29195" b="-4"/>
          <a:stretch>
            <a:fillRect/>
          </a:stretch>
        </p:blipFill>
        <p:spPr bwMode="auto">
          <a:xfrm>
            <a:off x="4885266" y="10"/>
            <a:ext cx="4258733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2" name="Rectangle 1051">
            <a:extLst>
              <a:ext uri="{FF2B5EF4-FFF2-40B4-BE49-F238E27FC236}">
                <a16:creationId xmlns:a16="http://schemas.microsoft.com/office/drawing/2014/main" id="{F59F867E-68D2-969E-129F-EC5EB9F79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17450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D49FA10E-624B-3CA5-6784-5717970ED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21A7897D-7500-2DF4-1D58-52A40B9D7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C2F8F1-8795-4B54-85B3-A716FC31D104}"/>
              </a:ext>
            </a:extLst>
          </p:cNvPr>
          <p:cNvSpPr txBox="1"/>
          <p:nvPr/>
        </p:nvSpPr>
        <p:spPr>
          <a:xfrm>
            <a:off x="5142677" y="199181"/>
            <a:ext cx="37439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highlight>
                  <a:srgbClr val="FFFF00"/>
                </a:highlight>
                <a:latin typeface="Aptos" panose="020B0004020202020204" pitchFamily="34" charset="0"/>
              </a:rPr>
              <a:t>Техники за учество на јавноста и засегнатите страни</a:t>
            </a:r>
            <a:endParaRPr lang="en-US" sz="2000" dirty="0"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A4F2686-098B-C835-47AD-A2837A8391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1233" y="1067065"/>
            <a:ext cx="4622801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44000" marR="0" lvl="0" indent="-144000" algn="l" defTabSz="914400" fontAlgn="base"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mk-MK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Фокус-групи и советодавни панели</a:t>
            </a:r>
            <a:br>
              <a:rPr lang="mk-MK" sz="1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mk-MK" altLang="en-US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- </a:t>
            </a: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вклучување на граѓани, НВО, општини и бизнис сектор во редовни дискусии за следење на резултатите.</a:t>
            </a:r>
            <a:b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</a:b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- Пример: Засегнатите страни редовно дискутираат за напредокот и предизвиците</a:t>
            </a:r>
            <a:br>
              <a:rPr lang="ru-RU" sz="18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mk-MK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Јавни </a:t>
            </a:r>
            <a:r>
              <a:rPr lang="mk-MK" sz="20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консултации</a:t>
            </a:r>
            <a:r>
              <a:rPr lang="mk-MK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 и анкети</a:t>
            </a:r>
            <a:br>
              <a:rPr lang="mk-MK" sz="1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– редовни онлајн/офлајн анкети за тоа како граѓаните го перципираат напредокот.</a:t>
            </a:r>
            <a:br>
              <a:rPr lang="ru-RU" sz="1800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„Citizen science“ (</a:t>
            </a:r>
            <a:r>
              <a:rPr lang="mk-MK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Граѓанска наука)</a:t>
            </a:r>
            <a:br>
              <a:rPr lang="en-US" altLang="en-US" sz="1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- Вклучување на граѓани во мерење на квалитет на воздух, квалитет на вода, </a:t>
            </a: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Работилници за оценка на напредок</a:t>
            </a:r>
            <a:br>
              <a:rPr lang="ru-RU" sz="1800" dirty="0">
                <a:latin typeface="+mn-lt"/>
              </a:rPr>
            </a:br>
            <a:r>
              <a:rPr lang="ru-RU" sz="18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rPr>
              <a:t>– периодични работилници каде засегнатите страни заедно разгледуваат извештаи, констатираат напредок и предлагаат подобрувања.</a:t>
            </a:r>
            <a:endParaRPr lang="en-US" altLang="en-US" sz="18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451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39D53D-D6B6-3F64-6D7B-C250F8362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1" name="Rectangle 120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474CFB-204F-7CE3-747A-91786A22A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0" y="417576"/>
            <a:ext cx="818223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700" kern="1200" dirty="0" err="1">
                <a:solidFill>
                  <a:schemeClr val="tx1"/>
                </a:solidFill>
                <a:latin typeface="Aptos" panose="020B0004020202020204" pitchFamily="34" charset="0"/>
              </a:rPr>
              <a:t>Добри</a:t>
            </a:r>
            <a:r>
              <a:rPr lang="en-US" sz="2700" kern="12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en-US" sz="2700" kern="1200" dirty="0" err="1">
                <a:solidFill>
                  <a:schemeClr val="tx1"/>
                </a:solidFill>
                <a:latin typeface="Aptos" panose="020B0004020202020204" pitchFamily="34" charset="0"/>
              </a:rPr>
              <a:t>практики</a:t>
            </a:r>
            <a:r>
              <a:rPr lang="en-US" sz="2700" kern="1200" dirty="0">
                <a:solidFill>
                  <a:schemeClr val="tx1"/>
                </a:solidFill>
                <a:latin typeface="Aptos" panose="020B0004020202020204" pitchFamily="34" charset="0"/>
              </a:rPr>
              <a:t> за </a:t>
            </a:r>
            <a:r>
              <a:rPr lang="en-US" sz="2700" kern="1200" dirty="0" err="1">
                <a:solidFill>
                  <a:schemeClr val="tx1"/>
                </a:solidFill>
                <a:latin typeface="Aptos" panose="020B0004020202020204" pitchFamily="34" charset="0"/>
              </a:rPr>
              <a:t>следење</a:t>
            </a:r>
            <a:r>
              <a:rPr lang="en-US" sz="2700" kern="1200" dirty="0">
                <a:solidFill>
                  <a:schemeClr val="tx1"/>
                </a:solidFill>
                <a:latin typeface="Aptos" panose="020B0004020202020204" pitchFamily="34" charset="0"/>
              </a:rPr>
              <a:t> на </a:t>
            </a:r>
            <a:r>
              <a:rPr lang="en-US" sz="2700" kern="1200" dirty="0" err="1">
                <a:solidFill>
                  <a:schemeClr val="tx1"/>
                </a:solidFill>
                <a:latin typeface="Aptos" panose="020B0004020202020204" pitchFamily="34" charset="0"/>
              </a:rPr>
              <a:t>имплементација</a:t>
            </a:r>
            <a:r>
              <a:rPr lang="en-US" sz="2700" kern="1200" dirty="0">
                <a:solidFill>
                  <a:schemeClr val="tx1"/>
                </a:solidFill>
                <a:latin typeface="Aptos" panose="020B0004020202020204" pitchFamily="34" charset="0"/>
              </a:rPr>
              <a:t> на </a:t>
            </a:r>
            <a:r>
              <a:rPr lang="en-US" sz="2700" kern="1200" dirty="0" err="1">
                <a:solidFill>
                  <a:schemeClr val="tx1"/>
                </a:solidFill>
                <a:latin typeface="Aptos" panose="020B0004020202020204" pitchFamily="34" charset="0"/>
              </a:rPr>
              <a:t>стратегијата</a:t>
            </a:r>
            <a:r>
              <a:rPr lang="en-US" sz="2700" kern="1200" dirty="0">
                <a:solidFill>
                  <a:schemeClr val="tx1"/>
                </a:solidFill>
                <a:latin typeface="Aptos" panose="020B0004020202020204" pitchFamily="34" charset="0"/>
              </a:rPr>
              <a:t> за </a:t>
            </a:r>
            <a:r>
              <a:rPr lang="en-US" sz="2700" kern="1200" dirty="0" err="1">
                <a:solidFill>
                  <a:schemeClr val="tx1"/>
                </a:solidFill>
                <a:latin typeface="Aptos" panose="020B0004020202020204" pitchFamily="34" charset="0"/>
              </a:rPr>
              <a:t>зелена</a:t>
            </a:r>
            <a:r>
              <a:rPr lang="en-US" sz="2700" kern="1200" dirty="0">
                <a:solidFill>
                  <a:schemeClr val="tx1"/>
                </a:solidFill>
                <a:latin typeface="Aptos" panose="020B0004020202020204" pitchFamily="34" charset="0"/>
              </a:rPr>
              <a:t> инфраструктура</a:t>
            </a:r>
          </a:p>
        </p:txBody>
      </p:sp>
      <p:sp>
        <p:nvSpPr>
          <p:cNvPr id="123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55776" y="1733454"/>
            <a:ext cx="3429000" cy="18288"/>
          </a:xfrm>
          <a:custGeom>
            <a:avLst/>
            <a:gdLst>
              <a:gd name="connsiteX0" fmla="*/ 0 w 3429000"/>
              <a:gd name="connsiteY0" fmla="*/ 0 h 18288"/>
              <a:gd name="connsiteX1" fmla="*/ 685800 w 3429000"/>
              <a:gd name="connsiteY1" fmla="*/ 0 h 18288"/>
              <a:gd name="connsiteX2" fmla="*/ 1371600 w 3429000"/>
              <a:gd name="connsiteY2" fmla="*/ 0 h 18288"/>
              <a:gd name="connsiteX3" fmla="*/ 2057400 w 3429000"/>
              <a:gd name="connsiteY3" fmla="*/ 0 h 18288"/>
              <a:gd name="connsiteX4" fmla="*/ 2674620 w 3429000"/>
              <a:gd name="connsiteY4" fmla="*/ 0 h 18288"/>
              <a:gd name="connsiteX5" fmla="*/ 3429000 w 3429000"/>
              <a:gd name="connsiteY5" fmla="*/ 0 h 18288"/>
              <a:gd name="connsiteX6" fmla="*/ 3429000 w 3429000"/>
              <a:gd name="connsiteY6" fmla="*/ 18288 h 18288"/>
              <a:gd name="connsiteX7" fmla="*/ 2811780 w 3429000"/>
              <a:gd name="connsiteY7" fmla="*/ 18288 h 18288"/>
              <a:gd name="connsiteX8" fmla="*/ 2228850 w 3429000"/>
              <a:gd name="connsiteY8" fmla="*/ 18288 h 18288"/>
              <a:gd name="connsiteX9" fmla="*/ 1543050 w 3429000"/>
              <a:gd name="connsiteY9" fmla="*/ 18288 h 18288"/>
              <a:gd name="connsiteX10" fmla="*/ 925830 w 3429000"/>
              <a:gd name="connsiteY10" fmla="*/ 18288 h 18288"/>
              <a:gd name="connsiteX11" fmla="*/ 0 w 3429000"/>
              <a:gd name="connsiteY11" fmla="*/ 18288 h 18288"/>
              <a:gd name="connsiteX12" fmla="*/ 0 w 342900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29000" h="18288" fill="none" extrusionOk="0">
                <a:moveTo>
                  <a:pt x="0" y="0"/>
                </a:moveTo>
                <a:cubicBezTo>
                  <a:pt x="219865" y="20479"/>
                  <a:pt x="493281" y="26186"/>
                  <a:pt x="685800" y="0"/>
                </a:cubicBezTo>
                <a:cubicBezTo>
                  <a:pt x="878319" y="-26186"/>
                  <a:pt x="1121382" y="-11869"/>
                  <a:pt x="1371600" y="0"/>
                </a:cubicBezTo>
                <a:cubicBezTo>
                  <a:pt x="1621818" y="11869"/>
                  <a:pt x="1878793" y="32281"/>
                  <a:pt x="2057400" y="0"/>
                </a:cubicBezTo>
                <a:cubicBezTo>
                  <a:pt x="2236007" y="-32281"/>
                  <a:pt x="2433797" y="-18251"/>
                  <a:pt x="2674620" y="0"/>
                </a:cubicBezTo>
                <a:cubicBezTo>
                  <a:pt x="2915443" y="18251"/>
                  <a:pt x="3205923" y="-1443"/>
                  <a:pt x="3429000" y="0"/>
                </a:cubicBezTo>
                <a:cubicBezTo>
                  <a:pt x="3429442" y="4516"/>
                  <a:pt x="3428173" y="12266"/>
                  <a:pt x="3429000" y="18288"/>
                </a:cubicBezTo>
                <a:cubicBezTo>
                  <a:pt x="3221081" y="48608"/>
                  <a:pt x="3088001" y="8066"/>
                  <a:pt x="2811780" y="18288"/>
                </a:cubicBezTo>
                <a:cubicBezTo>
                  <a:pt x="2535559" y="28510"/>
                  <a:pt x="2481355" y="24898"/>
                  <a:pt x="2228850" y="18288"/>
                </a:cubicBezTo>
                <a:cubicBezTo>
                  <a:pt x="1976345" y="11679"/>
                  <a:pt x="1807520" y="48356"/>
                  <a:pt x="1543050" y="18288"/>
                </a:cubicBezTo>
                <a:cubicBezTo>
                  <a:pt x="1278580" y="-11780"/>
                  <a:pt x="1181944" y="5123"/>
                  <a:pt x="925830" y="18288"/>
                </a:cubicBezTo>
                <a:cubicBezTo>
                  <a:pt x="669716" y="31453"/>
                  <a:pt x="410304" y="34815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429000" h="18288" stroke="0" extrusionOk="0">
                <a:moveTo>
                  <a:pt x="0" y="0"/>
                </a:moveTo>
                <a:cubicBezTo>
                  <a:pt x="174095" y="-12874"/>
                  <a:pt x="443087" y="-14090"/>
                  <a:pt x="617220" y="0"/>
                </a:cubicBezTo>
                <a:cubicBezTo>
                  <a:pt x="791353" y="14090"/>
                  <a:pt x="1072677" y="8451"/>
                  <a:pt x="1200150" y="0"/>
                </a:cubicBezTo>
                <a:cubicBezTo>
                  <a:pt x="1327623" y="-8451"/>
                  <a:pt x="1526638" y="19866"/>
                  <a:pt x="1817370" y="0"/>
                </a:cubicBezTo>
                <a:cubicBezTo>
                  <a:pt x="2108102" y="-19866"/>
                  <a:pt x="2221289" y="26161"/>
                  <a:pt x="2503170" y="0"/>
                </a:cubicBezTo>
                <a:cubicBezTo>
                  <a:pt x="2785051" y="-26161"/>
                  <a:pt x="3022134" y="39178"/>
                  <a:pt x="3429000" y="0"/>
                </a:cubicBezTo>
                <a:cubicBezTo>
                  <a:pt x="3429577" y="4624"/>
                  <a:pt x="3429819" y="11191"/>
                  <a:pt x="3429000" y="18288"/>
                </a:cubicBezTo>
                <a:cubicBezTo>
                  <a:pt x="3103464" y="593"/>
                  <a:pt x="2887909" y="22940"/>
                  <a:pt x="2743200" y="18288"/>
                </a:cubicBezTo>
                <a:cubicBezTo>
                  <a:pt x="2598491" y="13636"/>
                  <a:pt x="2362615" y="10656"/>
                  <a:pt x="1988820" y="18288"/>
                </a:cubicBezTo>
                <a:cubicBezTo>
                  <a:pt x="1615025" y="25920"/>
                  <a:pt x="1580494" y="3693"/>
                  <a:pt x="1405890" y="18288"/>
                </a:cubicBezTo>
                <a:cubicBezTo>
                  <a:pt x="1231286" y="32884"/>
                  <a:pt x="885259" y="-16285"/>
                  <a:pt x="651510" y="18288"/>
                </a:cubicBezTo>
                <a:cubicBezTo>
                  <a:pt x="417761" y="52861"/>
                  <a:pt x="138362" y="-13856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62A381F-E4B6-253D-3A80-8A1D7D1D99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231736"/>
              </p:ext>
            </p:extLst>
          </p:nvPr>
        </p:nvGraphicFramePr>
        <p:xfrm>
          <a:off x="255181" y="2084546"/>
          <a:ext cx="8641447" cy="40507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0912">
                  <a:extLst>
                    <a:ext uri="{9D8B030D-6E8A-4147-A177-3AD203B41FA5}">
                      <a16:colId xmlns:a16="http://schemas.microsoft.com/office/drawing/2014/main" val="2853157986"/>
                    </a:ext>
                  </a:extLst>
                </a:gridCol>
                <a:gridCol w="5600535">
                  <a:extLst>
                    <a:ext uri="{9D8B030D-6E8A-4147-A177-3AD203B41FA5}">
                      <a16:colId xmlns:a16="http://schemas.microsoft.com/office/drawing/2014/main" val="3849690401"/>
                    </a:ext>
                  </a:extLst>
                </a:gridCol>
              </a:tblGrid>
              <a:tr h="2633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</a:rPr>
                        <a:t>Категорија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81" marR="8681" marT="8681" marB="8681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</a:rPr>
                        <a:t>Добри практики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81" marR="8681" marT="8681" marB="8681" anchor="ctr"/>
                </a:tc>
                <a:extLst>
                  <a:ext uri="{0D108BD9-81ED-4DB2-BD59-A6C34878D82A}">
                    <a16:rowId xmlns:a16="http://schemas.microsoft.com/office/drawing/2014/main" val="935336914"/>
                  </a:ext>
                </a:extLst>
              </a:tr>
              <a:tr h="7034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</a:rPr>
                        <a:t>Транспарентност и отчетност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81" marR="8681" marT="8681" marB="8681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- </a:t>
                      </a:r>
                      <a:r>
                        <a:rPr lang="en-US" sz="1600" kern="100" dirty="0" err="1">
                          <a:effectLst/>
                          <a:latin typeface="Aptos" panose="020B0004020202020204" pitchFamily="34" charset="0"/>
                        </a:rPr>
                        <a:t>Редовни</a:t>
                      </a: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ptos" panose="020B0004020202020204" pitchFamily="34" charset="0"/>
                        </a:rPr>
                        <a:t>јавни</a:t>
                      </a: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ptos" panose="020B0004020202020204" pitchFamily="34" charset="0"/>
                        </a:rPr>
                        <a:t>извештаи</a:t>
                      </a: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 со </a:t>
                      </a:r>
                      <a:r>
                        <a:rPr lang="en-US" sz="1600" kern="100" dirty="0" err="1">
                          <a:effectLst/>
                          <a:latin typeface="Aptos" panose="020B0004020202020204" pitchFamily="34" charset="0"/>
                        </a:rPr>
                        <a:t>индикатори</a:t>
                      </a: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- </a:t>
                      </a:r>
                      <a:r>
                        <a:rPr lang="en-US" sz="1600" kern="100" dirty="0" err="1">
                          <a:effectLst/>
                          <a:latin typeface="Aptos" panose="020B0004020202020204" pitchFamily="34" charset="0"/>
                        </a:rPr>
                        <a:t>Објавување</a:t>
                      </a: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 на </a:t>
                      </a:r>
                      <a:r>
                        <a:rPr lang="en-US" sz="1600" kern="100" dirty="0" err="1">
                          <a:effectLst/>
                          <a:latin typeface="Aptos" panose="020B0004020202020204" pitchFamily="34" charset="0"/>
                        </a:rPr>
                        <a:t>буџети</a:t>
                      </a: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 и </a:t>
                      </a:r>
                      <a:r>
                        <a:rPr lang="en-US" sz="1600" kern="100" dirty="0" err="1">
                          <a:effectLst/>
                          <a:latin typeface="Aptos" panose="020B0004020202020204" pitchFamily="34" charset="0"/>
                        </a:rPr>
                        <a:t>резултати</a:t>
                      </a: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 во </a:t>
                      </a:r>
                      <a:r>
                        <a:rPr lang="en-US" sz="1600" kern="100" dirty="0" err="1">
                          <a:effectLst/>
                          <a:latin typeface="Aptos" panose="020B0004020202020204" pitchFamily="34" charset="0"/>
                        </a:rPr>
                        <a:t>отворени</a:t>
                      </a: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600" kern="100" dirty="0" err="1">
                          <a:effectLst/>
                          <a:latin typeface="Aptos" panose="020B0004020202020204" pitchFamily="34" charset="0"/>
                        </a:rPr>
                        <a:t>бази</a:t>
                      </a:r>
                      <a:r>
                        <a:rPr lang="en-US" sz="1600" kern="100" dirty="0">
                          <a:effectLst/>
                          <a:latin typeface="Aptos" panose="020B0004020202020204" pitchFamily="34" charset="0"/>
                        </a:rPr>
                        <a:t> на податоци</a:t>
                      </a:r>
                      <a:endParaRPr lang="en-US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81" marR="8681" marT="8681" marB="8681" anchor="ctr"/>
                </a:tc>
                <a:extLst>
                  <a:ext uri="{0D108BD9-81ED-4DB2-BD59-A6C34878D82A}">
                    <a16:rowId xmlns:a16="http://schemas.microsoft.com/office/drawing/2014/main" val="953062531"/>
                  </a:ext>
                </a:extLst>
              </a:tr>
              <a:tr h="7729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</a:rPr>
                        <a:t>Дигитални алатки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81" marR="8681" marT="8681" marB="8681"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- Онлајн интерактивни мапи за напредок </a:t>
                      </a:r>
                    </a:p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- Мобилни апликации за пријавување проблеми </a:t>
                      </a:r>
                    </a:p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- Онлајн анкети и форуми</a:t>
                      </a:r>
                    </a:p>
                  </a:txBody>
                  <a:tcPr marL="8681" marR="8681" marT="8681" marB="8681" anchor="ctr"/>
                </a:tc>
                <a:extLst>
                  <a:ext uri="{0D108BD9-81ED-4DB2-BD59-A6C34878D82A}">
                    <a16:rowId xmlns:a16="http://schemas.microsoft.com/office/drawing/2014/main" val="850726108"/>
                  </a:ext>
                </a:extLst>
              </a:tr>
              <a:tr h="5090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</a:rPr>
                        <a:t>Учество на </a:t>
                      </a:r>
                      <a:r>
                        <a:rPr lang="en-US" sz="1600" b="1" kern="100">
                          <a:solidFill>
                            <a:schemeClr val="lt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засегнати</a:t>
                      </a:r>
                      <a:r>
                        <a:rPr lang="en-US" sz="1600" kern="100">
                          <a:effectLst/>
                          <a:latin typeface="Aptos" panose="020B0004020202020204" pitchFamily="34" charset="0"/>
                        </a:rPr>
                        <a:t> страни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81" marR="8681" marT="8681" marB="8681"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- Граѓански панели и советодавни тела </a:t>
                      </a:r>
                    </a:p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- НВО и локални заедници во надзорни комисии</a:t>
                      </a:r>
                    </a:p>
                  </a:txBody>
                  <a:tcPr marL="8681" marR="8681" marT="8681" marB="8681" anchor="ctr"/>
                </a:tc>
                <a:extLst>
                  <a:ext uri="{0D108BD9-81ED-4DB2-BD59-A6C34878D82A}">
                    <a16:rowId xmlns:a16="http://schemas.microsoft.com/office/drawing/2014/main" val="1119274512"/>
                  </a:ext>
                </a:extLst>
              </a:tr>
              <a:tr h="63405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</a:rPr>
                        <a:t>Граѓанска наука (Citizen science)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81" marR="8681" marT="8681" marB="8681"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- Граѓани</a:t>
                      </a:r>
                      <a:r>
                        <a:rPr lang="mk-MK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ученици</a:t>
                      </a:r>
                      <a:r>
                        <a:rPr lang="mk-MK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, волонтери кои</a:t>
                      </a:r>
                      <a:r>
                        <a:rPr lang="en-US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мерат квалитет на воздух, температура, попишуваат дрвореди</a:t>
                      </a:r>
                      <a:r>
                        <a:rPr lang="mk-MK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птици</a:t>
                      </a:r>
                      <a:r>
                        <a:rPr lang="mk-MK" sz="1600" kern="10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, растенија</a:t>
                      </a:r>
                      <a:endParaRPr lang="en-US" sz="1600" kern="10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8681" marR="8681" marT="8681" marB="8681" anchor="ctr"/>
                </a:tc>
                <a:extLst>
                  <a:ext uri="{0D108BD9-81ED-4DB2-BD59-A6C34878D82A}">
                    <a16:rowId xmlns:a16="http://schemas.microsoft.com/office/drawing/2014/main" val="2313713303"/>
                  </a:ext>
                </a:extLst>
              </a:tr>
              <a:tr h="7034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>
                          <a:effectLst/>
                          <a:latin typeface="Aptos" panose="020B0004020202020204" pitchFamily="34" charset="0"/>
                        </a:rPr>
                        <a:t>Теренски активности</a:t>
                      </a:r>
                      <a:endParaRPr lang="en-US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81" marR="8681" marT="8681" marB="8681"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- „</a:t>
                      </a:r>
                      <a:r>
                        <a:rPr lang="en-US" sz="1600" kern="100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Walkshops</a:t>
                      </a:r>
                      <a:r>
                        <a:rPr lang="en-US" sz="16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“ (</a:t>
                      </a:r>
                      <a:r>
                        <a:rPr lang="en-US" sz="1600" kern="100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прошетки</a:t>
                      </a:r>
                      <a:r>
                        <a:rPr lang="en-US" sz="16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со </a:t>
                      </a:r>
                      <a:r>
                        <a:rPr lang="en-US" sz="1600" kern="100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јавноста</a:t>
                      </a:r>
                      <a:r>
                        <a:rPr lang="en-US" sz="16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низ </a:t>
                      </a:r>
                      <a:r>
                        <a:rPr lang="mk-MK" sz="16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потенцијални локации, предели</a:t>
                      </a:r>
                      <a:r>
                        <a:rPr lang="en-US" sz="16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6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600" kern="100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Заеднички</a:t>
                      </a:r>
                      <a:r>
                        <a:rPr lang="en-US" sz="16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00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теренски</a:t>
                      </a:r>
                      <a:r>
                        <a:rPr lang="en-US" sz="16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00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инспекции</a:t>
                      </a:r>
                      <a:r>
                        <a:rPr lang="en-US" sz="1600" kern="100" dirty="0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 со </a:t>
                      </a:r>
                      <a:r>
                        <a:rPr lang="en-US" sz="1600" kern="100" dirty="0" err="1">
                          <a:solidFill>
                            <a:schemeClr val="dk1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експерти</a:t>
                      </a:r>
                      <a:endParaRPr lang="en-US" sz="1600" kern="100" dirty="0">
                        <a:solidFill>
                          <a:schemeClr val="dk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8681" marR="8681" marT="8681" marB="8681" anchor="ctr"/>
                </a:tc>
                <a:extLst>
                  <a:ext uri="{0D108BD9-81ED-4DB2-BD59-A6C34878D82A}">
                    <a16:rowId xmlns:a16="http://schemas.microsoft.com/office/drawing/2014/main" val="2800811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396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710D86-F4A6-D100-9CF4-01271084A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18AC8E79-ECD6-4F34-BE5A-9F5E850E8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7D2BE1BB-2AB2-4D7E-9E27-8D245181B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07" name="Group 4106">
            <a:extLst>
              <a:ext uri="{FF2B5EF4-FFF2-40B4-BE49-F238E27FC236}">
                <a16:creationId xmlns:a16="http://schemas.microsoft.com/office/drawing/2014/main" id="{22A1615C-2156-4B15-BF3E-39794B379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97691"/>
            <a:ext cx="4033970" cy="6402614"/>
            <a:chOff x="-19221" y="197691"/>
            <a:chExt cx="5378624" cy="6402614"/>
          </a:xfrm>
        </p:grpSpPr>
        <p:sp>
          <p:nvSpPr>
            <p:cNvPr id="4108" name="Freeform: Shape 4107">
              <a:extLst>
                <a:ext uri="{FF2B5EF4-FFF2-40B4-BE49-F238E27FC236}">
                  <a16:creationId xmlns:a16="http://schemas.microsoft.com/office/drawing/2014/main" id="{D0AAA4B8-4E08-4663-9835-BA403F006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09" name="Freeform: Shape 4108">
              <a:extLst>
                <a:ext uri="{FF2B5EF4-FFF2-40B4-BE49-F238E27FC236}">
                  <a16:creationId xmlns:a16="http://schemas.microsoft.com/office/drawing/2014/main" id="{CB4869D1-3E13-4881-A292-2F38ECC07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10" name="Freeform: Shape 4109">
              <a:extLst>
                <a:ext uri="{FF2B5EF4-FFF2-40B4-BE49-F238E27FC236}">
                  <a16:creationId xmlns:a16="http://schemas.microsoft.com/office/drawing/2014/main" id="{3FEDB7CE-BB3D-4A0D-A73F-3117044F32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11" name="Freeform: Shape 4110">
              <a:extLst>
                <a:ext uri="{FF2B5EF4-FFF2-40B4-BE49-F238E27FC236}">
                  <a16:creationId xmlns:a16="http://schemas.microsoft.com/office/drawing/2014/main" id="{A6E0C6E1-7FBF-471E-849C-A54AF1D41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12" name="Freeform: Shape 4111">
              <a:extLst>
                <a:ext uri="{FF2B5EF4-FFF2-40B4-BE49-F238E27FC236}">
                  <a16:creationId xmlns:a16="http://schemas.microsoft.com/office/drawing/2014/main" id="{B2BFAA38-D910-41AD-BBED-0608E4AE71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9FBC99-97C6-F028-A391-CC06813B7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73" y="2228443"/>
            <a:ext cx="2843093" cy="17865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400" kern="1200" dirty="0" err="1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Идентификација</a:t>
            </a:r>
            <a:r>
              <a:rPr lang="en-US" sz="2400" kern="12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и </a:t>
            </a:r>
            <a:r>
              <a:rPr lang="en-US" sz="2400" kern="1200" dirty="0" err="1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мапирање</a:t>
            </a:r>
            <a:r>
              <a:rPr lang="en-US" sz="2400" kern="12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на </a:t>
            </a:r>
            <a:r>
              <a:rPr lang="en-US" sz="2400" kern="1200" dirty="0" err="1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засегнати</a:t>
            </a:r>
            <a:r>
              <a:rPr lang="en-US" sz="2400" kern="12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400" kern="1200" dirty="0" err="1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страни</a:t>
            </a:r>
            <a:endParaRPr lang="en-US" sz="2400" kern="12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4098" name="Picture 2" descr="Palvelumuotoilun loppuraportti">
            <a:extLst>
              <a:ext uri="{FF2B5EF4-FFF2-40B4-BE49-F238E27FC236}">
                <a16:creationId xmlns:a16="http://schemas.microsoft.com/office/drawing/2014/main" id="{AAFBE1DA-5F56-C84F-0462-11A1BB422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46154" y="1533560"/>
            <a:ext cx="3774032" cy="3790880"/>
          </a:xfrm>
          <a:custGeom>
            <a:avLst/>
            <a:gdLst/>
            <a:ahLst/>
            <a:cxnLst/>
            <a:rect l="l" t="t" r="r" b="b"/>
            <a:pathLst>
              <a:path w="5017317" h="5380277">
                <a:moveTo>
                  <a:pt x="0" y="0"/>
                </a:moveTo>
                <a:lnTo>
                  <a:pt x="5017317" y="0"/>
                </a:lnTo>
                <a:lnTo>
                  <a:pt x="5017317" y="5380277"/>
                </a:lnTo>
                <a:lnTo>
                  <a:pt x="0" y="538027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512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0CF4E0-ECE6-7FA5-5FB3-A69D3EE59971}"/>
              </a:ext>
            </a:extLst>
          </p:cNvPr>
          <p:cNvSpPr/>
          <p:nvPr/>
        </p:nvSpPr>
        <p:spPr>
          <a:xfrm>
            <a:off x="1964190" y="2606040"/>
            <a:ext cx="4729480" cy="10952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mk-MK" b="1" dirty="0">
                <a:solidFill>
                  <a:srgbClr val="FFFF00"/>
                </a:solidFill>
                <a:latin typeface="Aptos" panose="020B0004020202020204" pitchFamily="34" charset="0"/>
              </a:rPr>
              <a:t>Сите кои имаат некаков интерес и сакаат да дадат придонес или се засегнати од одредена одлука или проект</a:t>
            </a:r>
            <a:endParaRPr lang="en-US" b="1">
              <a:solidFill>
                <a:srgbClr val="FFFF00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3B152FB5-A499-6CAD-E0FB-266B562868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7581598"/>
              </p:ext>
            </p:extLst>
          </p:nvPr>
        </p:nvGraphicFramePr>
        <p:xfrm>
          <a:off x="142240" y="132080"/>
          <a:ext cx="8676640" cy="6583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24859E-6220-1323-619A-71B96EDB3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7" name="Rectangle 4116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9" name="Oval 411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C9C65D-4C8D-6BD4-C1B2-8FE2AA37A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31" y="1017437"/>
            <a:ext cx="2430380" cy="40646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2400" kern="120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Начини на  </a:t>
            </a:r>
            <a:r>
              <a:rPr lang="en-US" sz="2400" kern="1200" dirty="0" err="1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вклучување</a:t>
            </a:r>
            <a:r>
              <a:rPr lang="en-US" sz="2400" kern="120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 на </a:t>
            </a:r>
            <a:r>
              <a:rPr lang="en-US" sz="2400" kern="1200" dirty="0" err="1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засегнатите</a:t>
            </a:r>
            <a:r>
              <a:rPr lang="en-US" sz="2400" kern="120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400" kern="1200" dirty="0" err="1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страни</a:t>
            </a:r>
            <a:r>
              <a:rPr lang="en-US" sz="2400" kern="120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 во </a:t>
            </a:r>
            <a:r>
              <a:rPr lang="en-US" sz="2400" kern="1200" dirty="0" err="1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процесот</a:t>
            </a:r>
            <a:endParaRPr lang="en-US" sz="2400" kern="1200" dirty="0">
              <a:solidFill>
                <a:srgbClr val="FFFFFF"/>
              </a:solidFill>
              <a:latin typeface="Aptos" panose="020B0004020202020204" pitchFamily="34" charset="0"/>
            </a:endParaRPr>
          </a:p>
        </p:txBody>
      </p:sp>
      <p:sp>
        <p:nvSpPr>
          <p:cNvPr id="4121" name="Arc 4120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37" name="Oval 4136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38" name="TextBox 4137">
            <a:extLst>
              <a:ext uri="{FF2B5EF4-FFF2-40B4-BE49-F238E27FC236}">
                <a16:creationId xmlns:a16="http://schemas.microsoft.com/office/drawing/2014/main" id="{8B83789B-4C37-2984-36A6-71C38D7C4713}"/>
              </a:ext>
            </a:extLst>
          </p:cNvPr>
          <p:cNvSpPr txBox="1"/>
          <p:nvPr/>
        </p:nvSpPr>
        <p:spPr>
          <a:xfrm>
            <a:off x="4038122" y="3904567"/>
            <a:ext cx="4749495" cy="20007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Aptos" panose="020B0004020202020204" pitchFamily="34" charset="0"/>
              </a:rPr>
              <a:t>Работни групи, </a:t>
            </a:r>
            <a:r>
              <a:rPr lang="en-US" sz="1600" dirty="0" err="1">
                <a:latin typeface="Aptos" panose="020B0004020202020204" pitchFamily="34" charset="0"/>
              </a:rPr>
              <a:t>консултативни</a:t>
            </a:r>
            <a:r>
              <a:rPr lang="mk-MK" sz="1600" dirty="0">
                <a:latin typeface="Aptos" panose="020B0004020202020204" pitchFamily="34" charset="0"/>
              </a:rPr>
              <a:t> и координативни</a:t>
            </a:r>
            <a:r>
              <a:rPr lang="en-US" sz="1600" dirty="0">
                <a:latin typeface="Aptos" panose="020B0004020202020204" pitchFamily="34" charset="0"/>
              </a:rPr>
              <a:t> </a:t>
            </a:r>
            <a:r>
              <a:rPr lang="en-US" sz="1600" dirty="0" err="1">
                <a:latin typeface="Aptos" panose="020B0004020202020204" pitchFamily="34" charset="0"/>
              </a:rPr>
              <a:t>состаноци</a:t>
            </a:r>
            <a:r>
              <a:rPr lang="en-US" sz="1600" dirty="0">
                <a:latin typeface="Aptos" panose="020B0004020202020204" pitchFamily="34" charset="0"/>
              </a:rPr>
              <a:t>, </a:t>
            </a:r>
            <a:r>
              <a:rPr lang="en-US" sz="1600" dirty="0" err="1">
                <a:latin typeface="Aptos" panose="020B0004020202020204" pitchFamily="34" charset="0"/>
              </a:rPr>
              <a:t>јавни</a:t>
            </a:r>
            <a:r>
              <a:rPr lang="en-US" sz="1600" dirty="0">
                <a:latin typeface="Aptos" panose="020B0004020202020204" pitchFamily="34" charset="0"/>
              </a:rPr>
              <a:t> </a:t>
            </a:r>
            <a:r>
              <a:rPr lang="en-US" sz="1600" dirty="0" err="1">
                <a:latin typeface="Aptos" panose="020B0004020202020204" pitchFamily="34" charset="0"/>
              </a:rPr>
              <a:t>расправи</a:t>
            </a:r>
            <a:r>
              <a:rPr lang="mk-MK" sz="1600" dirty="0">
                <a:latin typeface="Aptos" panose="020B0004020202020204" pitchFamily="34" charset="0"/>
              </a:rPr>
              <a:t> и презентации</a:t>
            </a:r>
            <a:r>
              <a:rPr lang="en-US" sz="1600" dirty="0">
                <a:latin typeface="Aptos" panose="020B0004020202020204" pitchFamily="34" charset="0"/>
              </a:rPr>
              <a:t>, </a:t>
            </a:r>
            <a:r>
              <a:rPr lang="en-US" sz="1600" dirty="0" err="1">
                <a:latin typeface="Aptos" panose="020B0004020202020204" pitchFamily="34" charset="0"/>
              </a:rPr>
              <a:t>работилници</a:t>
            </a:r>
            <a:r>
              <a:rPr lang="en-US" sz="1600" dirty="0">
                <a:latin typeface="Aptos" panose="020B0004020202020204" pitchFamily="34" charset="0"/>
              </a:rPr>
              <a:t>, технички </a:t>
            </a:r>
            <a:r>
              <a:rPr lang="en-US" sz="1600" dirty="0" err="1">
                <a:latin typeface="Aptos" panose="020B0004020202020204" pitchFamily="34" charset="0"/>
              </a:rPr>
              <a:t>тимови</a:t>
            </a:r>
            <a:r>
              <a:rPr lang="en-US" sz="1600" dirty="0">
                <a:latin typeface="Aptos" panose="020B0004020202020204" pitchFamily="34" charset="0"/>
              </a:rPr>
              <a:t>, </a:t>
            </a:r>
            <a:r>
              <a:rPr lang="mk-MK" sz="1600" dirty="0">
                <a:latin typeface="Aptos" panose="020B0004020202020204" pitchFamily="34" charset="0"/>
              </a:rPr>
              <a:t>ф</a:t>
            </a:r>
            <a:r>
              <a:rPr lang="en-US" sz="1600" dirty="0" err="1">
                <a:latin typeface="Aptos" panose="020B0004020202020204" pitchFamily="34" charset="0"/>
              </a:rPr>
              <a:t>окус</a:t>
            </a:r>
            <a:r>
              <a:rPr lang="en-US" sz="1600" dirty="0">
                <a:latin typeface="Aptos" panose="020B0004020202020204" pitchFamily="34" charset="0"/>
              </a:rPr>
              <a:t> групи, </a:t>
            </a:r>
            <a:r>
              <a:rPr lang="en-US" sz="1600" dirty="0" err="1">
                <a:latin typeface="Aptos" panose="020B0004020202020204" pitchFamily="34" charset="0"/>
              </a:rPr>
              <a:t>јавни</a:t>
            </a:r>
            <a:r>
              <a:rPr lang="en-US" sz="1600" dirty="0">
                <a:latin typeface="Aptos" panose="020B0004020202020204" pitchFamily="34" charset="0"/>
              </a:rPr>
              <a:t> </a:t>
            </a:r>
            <a:r>
              <a:rPr lang="en-US" sz="1600" dirty="0" err="1">
                <a:latin typeface="Aptos" panose="020B0004020202020204" pitchFamily="34" charset="0"/>
              </a:rPr>
              <a:t>форуми</a:t>
            </a:r>
            <a:r>
              <a:rPr lang="en-US" sz="1600" dirty="0">
                <a:latin typeface="Aptos" panose="020B0004020202020204" pitchFamily="34" charset="0"/>
              </a:rPr>
              <a:t>, учество во </a:t>
            </a:r>
            <a:r>
              <a:rPr lang="en-US" sz="1600" dirty="0" err="1">
                <a:latin typeface="Aptos" panose="020B0004020202020204" pitchFamily="34" charset="0"/>
              </a:rPr>
              <a:t>креирање</a:t>
            </a:r>
            <a:r>
              <a:rPr lang="en-US" sz="1600" dirty="0">
                <a:latin typeface="Aptos" panose="020B0004020202020204" pitchFamily="34" charset="0"/>
              </a:rPr>
              <a:t> </a:t>
            </a:r>
            <a:r>
              <a:rPr lang="mk-MK" sz="1600" dirty="0">
                <a:latin typeface="Aptos" panose="020B0004020202020204" pitchFamily="34" charset="0"/>
              </a:rPr>
              <a:t>на политики</a:t>
            </a:r>
            <a:r>
              <a:rPr lang="en-US" sz="1600" dirty="0">
                <a:latin typeface="Aptos" panose="020B0004020202020204" pitchFamily="34" charset="0"/>
              </a:rPr>
              <a:t>, </a:t>
            </a:r>
            <a:r>
              <a:rPr lang="mk-MK" sz="1600" dirty="0">
                <a:latin typeface="Aptos" panose="020B0004020202020204" pitchFamily="34" charset="0"/>
              </a:rPr>
              <a:t>п</a:t>
            </a:r>
            <a:r>
              <a:rPr lang="en-US" sz="1600" dirty="0" err="1">
                <a:latin typeface="Aptos" panose="020B0004020202020204" pitchFamily="34" charset="0"/>
              </a:rPr>
              <a:t>артнерства</a:t>
            </a:r>
            <a:r>
              <a:rPr lang="en-US" sz="1600" dirty="0">
                <a:latin typeface="Aptos" panose="020B0004020202020204" pitchFamily="34" charset="0"/>
              </a:rPr>
              <a:t>, </a:t>
            </a:r>
            <a:endParaRPr lang="mk-MK" sz="1600" dirty="0">
              <a:latin typeface="Aptos" panose="020B0004020202020204" pitchFamily="34" charset="0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600" dirty="0" err="1">
                <a:latin typeface="Aptos" panose="020B0004020202020204" pitchFamily="34" charset="0"/>
              </a:rPr>
              <a:t>Истражувачки</a:t>
            </a:r>
            <a:r>
              <a:rPr lang="en-US" sz="1600" dirty="0">
                <a:latin typeface="Aptos" panose="020B0004020202020204" pitchFamily="34" charset="0"/>
              </a:rPr>
              <a:t> </a:t>
            </a:r>
            <a:r>
              <a:rPr lang="en-US" sz="1600" dirty="0" err="1">
                <a:latin typeface="Aptos" panose="020B0004020202020204" pitchFamily="34" charset="0"/>
              </a:rPr>
              <a:t>проекти</a:t>
            </a:r>
            <a:r>
              <a:rPr lang="en-US" sz="1600" dirty="0">
                <a:latin typeface="Aptos" panose="020B0004020202020204" pitchFamily="34" charset="0"/>
              </a:rPr>
              <a:t>, </a:t>
            </a:r>
            <a:r>
              <a:rPr lang="en-US" sz="1600" dirty="0" err="1">
                <a:latin typeface="Aptos" panose="020B0004020202020204" pitchFamily="34" charset="0"/>
              </a:rPr>
              <a:t>експертски</a:t>
            </a:r>
            <a:r>
              <a:rPr lang="en-US" sz="1600" dirty="0">
                <a:latin typeface="Aptos" panose="020B0004020202020204" pitchFamily="34" charset="0"/>
              </a:rPr>
              <a:t> </a:t>
            </a:r>
            <a:r>
              <a:rPr lang="en-US" sz="1600" dirty="0" err="1">
                <a:latin typeface="Aptos" panose="020B0004020202020204" pitchFamily="34" charset="0"/>
              </a:rPr>
              <a:t>анализи</a:t>
            </a:r>
            <a:r>
              <a:rPr lang="en-US" sz="1600" dirty="0">
                <a:latin typeface="Aptos" panose="020B0004020202020204" pitchFamily="34" charset="0"/>
              </a:rPr>
              <a:t>,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mk-MK" sz="1600" dirty="0">
                <a:latin typeface="Aptos" panose="020B0004020202020204" pitchFamily="34" charset="0"/>
              </a:rPr>
              <a:t>С</a:t>
            </a:r>
            <a:r>
              <a:rPr lang="en-US" sz="1600" dirty="0" err="1">
                <a:latin typeface="Aptos" panose="020B0004020202020204" pitchFamily="34" charset="0"/>
              </a:rPr>
              <a:t>оветодавни</a:t>
            </a:r>
            <a:r>
              <a:rPr lang="en-US" sz="1600" dirty="0">
                <a:latin typeface="Aptos" panose="020B0004020202020204" pitchFamily="34" charset="0"/>
              </a:rPr>
              <a:t> </a:t>
            </a:r>
            <a:r>
              <a:rPr lang="en-US" sz="1600" dirty="0" err="1">
                <a:latin typeface="Aptos" panose="020B0004020202020204" pitchFamily="34" charset="0"/>
              </a:rPr>
              <a:t>тела</a:t>
            </a:r>
            <a:r>
              <a:rPr lang="en-US" sz="1600" dirty="0">
                <a:latin typeface="Aptos" panose="020B0004020202020204" pitchFamily="34" charset="0"/>
              </a:rPr>
              <a:t>, </a:t>
            </a:r>
            <a:r>
              <a:rPr lang="mk-MK" sz="1600" dirty="0">
                <a:latin typeface="Aptos" panose="020B0004020202020204" pitchFamily="34" charset="0"/>
              </a:rPr>
              <a:t>ј</a:t>
            </a:r>
            <a:r>
              <a:rPr lang="en-US" sz="1600" dirty="0" err="1">
                <a:latin typeface="Aptos" panose="020B0004020202020204" pitchFamily="34" charset="0"/>
              </a:rPr>
              <a:t>авни</a:t>
            </a:r>
            <a:r>
              <a:rPr lang="en-US" sz="1600" dirty="0">
                <a:latin typeface="Aptos" panose="020B0004020202020204" pitchFamily="34" charset="0"/>
              </a:rPr>
              <a:t> </a:t>
            </a:r>
            <a:r>
              <a:rPr lang="en-US" sz="1600" dirty="0" err="1">
                <a:latin typeface="Aptos" panose="020B0004020202020204" pitchFamily="34" charset="0"/>
              </a:rPr>
              <a:t>анкети</a:t>
            </a:r>
            <a:r>
              <a:rPr lang="en-US" sz="1600" dirty="0">
                <a:latin typeface="Aptos" panose="020B0004020202020204" pitchFamily="34" charset="0"/>
              </a:rPr>
              <a:t>, </a:t>
            </a:r>
            <a:r>
              <a:rPr lang="en-US" sz="1600" dirty="0" err="1">
                <a:latin typeface="Aptos" panose="020B0004020202020204" pitchFamily="34" charset="0"/>
              </a:rPr>
              <a:t>онлајн</a:t>
            </a:r>
            <a:r>
              <a:rPr lang="en-US" sz="1600" dirty="0">
                <a:latin typeface="Aptos" panose="020B0004020202020204" pitchFamily="34" charset="0"/>
              </a:rPr>
              <a:t> </a:t>
            </a:r>
            <a:r>
              <a:rPr lang="en-US" sz="1600" dirty="0" err="1">
                <a:latin typeface="Aptos" panose="020B0004020202020204" pitchFamily="34" charset="0"/>
              </a:rPr>
              <a:t>платформи</a:t>
            </a:r>
            <a:endParaRPr lang="en-US" sz="1600" dirty="0">
              <a:latin typeface="Aptos" panose="020B000402020202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BE85B97-90AD-0C9B-600D-C302E2193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7613" y="546808"/>
            <a:ext cx="4731084" cy="310854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Информативно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ниво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веб-страница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билтени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инфо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материјали.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Консултативно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ниво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анкети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јавни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расправи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интервјуа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Активно учество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работилници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фокус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групи,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заеднички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плански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сесии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Ко-креирање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заедничка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изработка на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визија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приоритети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и мерки во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стратегијата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Мониторинг и евалуација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: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вклучување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во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следење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на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имплементацијата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преку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јавни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извештаи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и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индикатори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A634E43-C418-00F4-0B57-78B9C11CE61F}"/>
              </a:ext>
            </a:extLst>
          </p:cNvPr>
          <p:cNvGrpSpPr/>
          <p:nvPr/>
        </p:nvGrpSpPr>
        <p:grpSpPr>
          <a:xfrm>
            <a:off x="4410720" y="3327227"/>
            <a:ext cx="360" cy="360"/>
            <a:chOff x="4410720" y="3327227"/>
            <a:chExt cx="36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9BCE685-01F3-488A-DB12-58F9875E9B0F}"/>
                    </a:ext>
                  </a:extLst>
                </p14:cNvPr>
                <p14:cNvContentPartPr/>
                <p14:nvPr/>
              </p14:nvContentPartPr>
              <p14:xfrm>
                <a:off x="4410720" y="3327227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9BCE685-01F3-488A-DB12-58F9875E9B0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402080" y="3318227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EA4C9AC-5204-1713-28AC-0B5C1E1EBCC7}"/>
                    </a:ext>
                  </a:extLst>
                </p14:cNvPr>
                <p14:cNvContentPartPr/>
                <p14:nvPr/>
              </p14:nvContentPartPr>
              <p14:xfrm>
                <a:off x="4410720" y="3327227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EA4C9AC-5204-1713-28AC-0B5C1E1EBCC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402080" y="3318227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4DACA7A-F173-A1B8-4283-CC5C1FE43F75}"/>
                    </a:ext>
                  </a:extLst>
                </p14:cNvPr>
                <p14:cNvContentPartPr/>
                <p14:nvPr/>
              </p14:nvContentPartPr>
              <p14:xfrm>
                <a:off x="4410720" y="3327227"/>
                <a:ext cx="360" cy="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4DACA7A-F173-A1B8-4283-CC5C1FE43F7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402080" y="3318227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A3A9E7D-B333-C4A6-CBBB-B67F51D9169A}"/>
              </a:ext>
            </a:extLst>
          </p:cNvPr>
          <p:cNvGrpSpPr/>
          <p:nvPr/>
        </p:nvGrpSpPr>
        <p:grpSpPr>
          <a:xfrm>
            <a:off x="4978080" y="3835187"/>
            <a:ext cx="360" cy="360"/>
            <a:chOff x="4978080" y="3835187"/>
            <a:chExt cx="36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307985C-1F75-18D2-EA95-EB3EA44E99EF}"/>
                    </a:ext>
                  </a:extLst>
                </p14:cNvPr>
                <p14:cNvContentPartPr/>
                <p14:nvPr/>
              </p14:nvContentPartPr>
              <p14:xfrm>
                <a:off x="4978080" y="3835187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307985C-1F75-18D2-EA95-EB3EA44E99E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69440" y="3826187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8726BD7-A480-5A4A-C1E4-857603CFE203}"/>
                    </a:ext>
                  </a:extLst>
                </p14:cNvPr>
                <p14:cNvContentPartPr/>
                <p14:nvPr/>
              </p14:nvContentPartPr>
              <p14:xfrm>
                <a:off x="4978080" y="3835187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8726BD7-A480-5A4A-C1E4-857603CFE20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969440" y="3826187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24A323A-0589-D2D9-A634-C61147AFEA4C}"/>
                  </a:ext>
                </a:extLst>
              </p14:cNvPr>
              <p14:cNvContentPartPr/>
              <p14:nvPr/>
            </p14:nvContentPartPr>
            <p14:xfrm>
              <a:off x="5867280" y="1617227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24A323A-0589-D2D9-A634-C61147AFEA4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58640" y="160822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F272502-FCF7-285F-F4CE-FB27F55BB7AA}"/>
                  </a:ext>
                </a:extLst>
              </p14:cNvPr>
              <p14:cNvContentPartPr/>
              <p14:nvPr/>
            </p14:nvContentPartPr>
            <p14:xfrm>
              <a:off x="5088600" y="2378987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F272502-FCF7-285F-F4CE-FB27F55BB7A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79600" y="2370347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2423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C45880-2F50-3AD8-18DE-6DC8B5B9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7D18B1-4636-F613-4D00-6967D1341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mk-MK" sz="2500">
                <a:latin typeface="Aptos" panose="020B0004020202020204" pitchFamily="34" charset="0"/>
              </a:rPr>
              <a:t>Работна вежба: Дефинирање на индикатори за следење на напредокот при имплементација на стратегијата. 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3782C195-82E9-4200-B847-BCC7083603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120634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2282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D8B895-C2D6-B213-B818-D83CD199E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9167CB-2C0B-0D2D-1E8D-76684F81C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0" y="417576"/>
            <a:ext cx="818223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Примери за индикатори</a:t>
            </a:r>
          </a:p>
        </p:txBody>
      </p:sp>
      <p:sp>
        <p:nvSpPr>
          <p:cNvPr id="13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55776" y="1733454"/>
            <a:ext cx="3429000" cy="18288"/>
          </a:xfrm>
          <a:custGeom>
            <a:avLst/>
            <a:gdLst>
              <a:gd name="connsiteX0" fmla="*/ 0 w 3429000"/>
              <a:gd name="connsiteY0" fmla="*/ 0 h 18288"/>
              <a:gd name="connsiteX1" fmla="*/ 685800 w 3429000"/>
              <a:gd name="connsiteY1" fmla="*/ 0 h 18288"/>
              <a:gd name="connsiteX2" fmla="*/ 1371600 w 3429000"/>
              <a:gd name="connsiteY2" fmla="*/ 0 h 18288"/>
              <a:gd name="connsiteX3" fmla="*/ 2057400 w 3429000"/>
              <a:gd name="connsiteY3" fmla="*/ 0 h 18288"/>
              <a:gd name="connsiteX4" fmla="*/ 2674620 w 3429000"/>
              <a:gd name="connsiteY4" fmla="*/ 0 h 18288"/>
              <a:gd name="connsiteX5" fmla="*/ 3429000 w 3429000"/>
              <a:gd name="connsiteY5" fmla="*/ 0 h 18288"/>
              <a:gd name="connsiteX6" fmla="*/ 3429000 w 3429000"/>
              <a:gd name="connsiteY6" fmla="*/ 18288 h 18288"/>
              <a:gd name="connsiteX7" fmla="*/ 2811780 w 3429000"/>
              <a:gd name="connsiteY7" fmla="*/ 18288 h 18288"/>
              <a:gd name="connsiteX8" fmla="*/ 2228850 w 3429000"/>
              <a:gd name="connsiteY8" fmla="*/ 18288 h 18288"/>
              <a:gd name="connsiteX9" fmla="*/ 1543050 w 3429000"/>
              <a:gd name="connsiteY9" fmla="*/ 18288 h 18288"/>
              <a:gd name="connsiteX10" fmla="*/ 925830 w 3429000"/>
              <a:gd name="connsiteY10" fmla="*/ 18288 h 18288"/>
              <a:gd name="connsiteX11" fmla="*/ 0 w 3429000"/>
              <a:gd name="connsiteY11" fmla="*/ 18288 h 18288"/>
              <a:gd name="connsiteX12" fmla="*/ 0 w 342900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29000" h="18288" fill="none" extrusionOk="0">
                <a:moveTo>
                  <a:pt x="0" y="0"/>
                </a:moveTo>
                <a:cubicBezTo>
                  <a:pt x="219865" y="20479"/>
                  <a:pt x="493281" y="26186"/>
                  <a:pt x="685800" y="0"/>
                </a:cubicBezTo>
                <a:cubicBezTo>
                  <a:pt x="878319" y="-26186"/>
                  <a:pt x="1121382" y="-11869"/>
                  <a:pt x="1371600" y="0"/>
                </a:cubicBezTo>
                <a:cubicBezTo>
                  <a:pt x="1621818" y="11869"/>
                  <a:pt x="1878793" y="32281"/>
                  <a:pt x="2057400" y="0"/>
                </a:cubicBezTo>
                <a:cubicBezTo>
                  <a:pt x="2236007" y="-32281"/>
                  <a:pt x="2433797" y="-18251"/>
                  <a:pt x="2674620" y="0"/>
                </a:cubicBezTo>
                <a:cubicBezTo>
                  <a:pt x="2915443" y="18251"/>
                  <a:pt x="3205923" y="-1443"/>
                  <a:pt x="3429000" y="0"/>
                </a:cubicBezTo>
                <a:cubicBezTo>
                  <a:pt x="3429442" y="4516"/>
                  <a:pt x="3428173" y="12266"/>
                  <a:pt x="3429000" y="18288"/>
                </a:cubicBezTo>
                <a:cubicBezTo>
                  <a:pt x="3221081" y="48608"/>
                  <a:pt x="3088001" y="8066"/>
                  <a:pt x="2811780" y="18288"/>
                </a:cubicBezTo>
                <a:cubicBezTo>
                  <a:pt x="2535559" y="28510"/>
                  <a:pt x="2481355" y="24898"/>
                  <a:pt x="2228850" y="18288"/>
                </a:cubicBezTo>
                <a:cubicBezTo>
                  <a:pt x="1976345" y="11679"/>
                  <a:pt x="1807520" y="48356"/>
                  <a:pt x="1543050" y="18288"/>
                </a:cubicBezTo>
                <a:cubicBezTo>
                  <a:pt x="1278580" y="-11780"/>
                  <a:pt x="1181944" y="5123"/>
                  <a:pt x="925830" y="18288"/>
                </a:cubicBezTo>
                <a:cubicBezTo>
                  <a:pt x="669716" y="31453"/>
                  <a:pt x="410304" y="34815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429000" h="18288" stroke="0" extrusionOk="0">
                <a:moveTo>
                  <a:pt x="0" y="0"/>
                </a:moveTo>
                <a:cubicBezTo>
                  <a:pt x="174095" y="-12874"/>
                  <a:pt x="443087" y="-14090"/>
                  <a:pt x="617220" y="0"/>
                </a:cubicBezTo>
                <a:cubicBezTo>
                  <a:pt x="791353" y="14090"/>
                  <a:pt x="1072677" y="8451"/>
                  <a:pt x="1200150" y="0"/>
                </a:cubicBezTo>
                <a:cubicBezTo>
                  <a:pt x="1327623" y="-8451"/>
                  <a:pt x="1526638" y="19866"/>
                  <a:pt x="1817370" y="0"/>
                </a:cubicBezTo>
                <a:cubicBezTo>
                  <a:pt x="2108102" y="-19866"/>
                  <a:pt x="2221289" y="26161"/>
                  <a:pt x="2503170" y="0"/>
                </a:cubicBezTo>
                <a:cubicBezTo>
                  <a:pt x="2785051" y="-26161"/>
                  <a:pt x="3022134" y="39178"/>
                  <a:pt x="3429000" y="0"/>
                </a:cubicBezTo>
                <a:cubicBezTo>
                  <a:pt x="3429577" y="4624"/>
                  <a:pt x="3429819" y="11191"/>
                  <a:pt x="3429000" y="18288"/>
                </a:cubicBezTo>
                <a:cubicBezTo>
                  <a:pt x="3103464" y="593"/>
                  <a:pt x="2887909" y="22940"/>
                  <a:pt x="2743200" y="18288"/>
                </a:cubicBezTo>
                <a:cubicBezTo>
                  <a:pt x="2598491" y="13636"/>
                  <a:pt x="2362615" y="10656"/>
                  <a:pt x="1988820" y="18288"/>
                </a:cubicBezTo>
                <a:cubicBezTo>
                  <a:pt x="1615025" y="25920"/>
                  <a:pt x="1580494" y="3693"/>
                  <a:pt x="1405890" y="18288"/>
                </a:cubicBezTo>
                <a:cubicBezTo>
                  <a:pt x="1231286" y="32884"/>
                  <a:pt x="885259" y="-16285"/>
                  <a:pt x="651510" y="18288"/>
                </a:cubicBezTo>
                <a:cubicBezTo>
                  <a:pt x="417761" y="52861"/>
                  <a:pt x="138362" y="-13856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D33A6C2-6942-CB76-0BDE-2819B6710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211731"/>
              </p:ext>
            </p:extLst>
          </p:nvPr>
        </p:nvGraphicFramePr>
        <p:xfrm>
          <a:off x="664712" y="2076831"/>
          <a:ext cx="7812291" cy="4286536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1581059">
                  <a:extLst>
                    <a:ext uri="{9D8B030D-6E8A-4147-A177-3AD203B41FA5}">
                      <a16:colId xmlns:a16="http://schemas.microsoft.com/office/drawing/2014/main" val="1589685334"/>
                    </a:ext>
                  </a:extLst>
                </a:gridCol>
                <a:gridCol w="6231232">
                  <a:extLst>
                    <a:ext uri="{9D8B030D-6E8A-4147-A177-3AD203B41FA5}">
                      <a16:colId xmlns:a16="http://schemas.microsoft.com/office/drawing/2014/main" val="1904712368"/>
                    </a:ext>
                  </a:extLst>
                </a:gridCol>
              </a:tblGrid>
              <a:tr h="1044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60">
                          <a:solidFill>
                            <a:schemeClr val="tx1"/>
                          </a:solidFill>
                          <a:effectLst/>
                        </a:rPr>
                        <a:t>Еколошки</a:t>
                      </a:r>
                      <a:endParaRPr lang="en-US" sz="1400" b="1" kern="100" cap="none" spc="6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2" marR="3972" marT="38136" marB="39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- Површина на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ново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воспоставени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зелени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површини (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ха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b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- Број на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засадени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дрвја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годишно </a:t>
                      </a:r>
                      <a:b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- Број на видови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флора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и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фауна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биоразновидност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b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Квалитет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на вода и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почва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b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- Намалување на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температури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во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урбани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топлотни</a:t>
                      </a:r>
                      <a:r>
                        <a:rPr lang="en-US" sz="1400" b="0" kern="100" cap="none" spc="6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0" kern="100" cap="none" spc="60" dirty="0" err="1">
                          <a:solidFill>
                            <a:schemeClr val="tx1"/>
                          </a:solidFill>
                          <a:effectLst/>
                        </a:rPr>
                        <a:t>острови</a:t>
                      </a:r>
                      <a:endParaRPr lang="en-US" sz="1400" b="0" kern="100" cap="none" spc="6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972" marR="3972" marT="38136" marB="3972" anchor="ctr"/>
                </a:tc>
                <a:extLst>
                  <a:ext uri="{0D108BD9-81ED-4DB2-BD59-A6C34878D82A}">
                    <a16:rowId xmlns:a16="http://schemas.microsoft.com/office/drawing/2014/main" val="2762583495"/>
                  </a:ext>
                </a:extLst>
              </a:tr>
              <a:tr h="847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tx1"/>
                          </a:solidFill>
                          <a:effectLst/>
                        </a:rPr>
                        <a:t>Социјални</a:t>
                      </a:r>
                      <a:endParaRPr lang="en-US" sz="1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2" marR="3972" marT="38136" marB="39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- Број на граѓани вклучени во јавни консултации </a:t>
                      </a:r>
                      <a:b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- Пристапност до зелени површини (&lt;300 м) </a:t>
                      </a:r>
                      <a:b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- Број на едукативни програми за заедницата </a:t>
                      </a:r>
                      <a:b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- Задоволство на граѓаните (анкети)</a:t>
                      </a:r>
                      <a:endParaRPr lang="en-US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2" marR="3972" marT="38136" marB="3972" anchor="ctr"/>
                </a:tc>
                <a:extLst>
                  <a:ext uri="{0D108BD9-81ED-4DB2-BD59-A6C34878D82A}">
                    <a16:rowId xmlns:a16="http://schemas.microsoft.com/office/drawing/2014/main" val="2541641088"/>
                  </a:ext>
                </a:extLst>
              </a:tr>
              <a:tr h="847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tx1"/>
                          </a:solidFill>
                          <a:effectLst/>
                        </a:rPr>
                        <a:t>Економски</a:t>
                      </a:r>
                      <a:endParaRPr lang="en-US" sz="1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2" marR="3972" marT="38136" marB="39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- Инвестирани средства во зелена инфраструктура </a:t>
                      </a:r>
                      <a:b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- Број на јавнo-приватни партнерства </a:t>
                      </a:r>
                      <a:b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- Нови отворени работни места поврзани со одржување </a:t>
                      </a:r>
                      <a:b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- Економски придобивки од еко-туризам или урбано зеленило</a:t>
                      </a:r>
                      <a:endParaRPr lang="en-US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2" marR="3972" marT="38136" marB="3972" anchor="ctr"/>
                </a:tc>
                <a:extLst>
                  <a:ext uri="{0D108BD9-81ED-4DB2-BD59-A6C34878D82A}">
                    <a16:rowId xmlns:a16="http://schemas.microsoft.com/office/drawing/2014/main" val="1116020666"/>
                  </a:ext>
                </a:extLst>
              </a:tr>
              <a:tr h="847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tx1"/>
                          </a:solidFill>
                          <a:effectLst/>
                        </a:rPr>
                        <a:t>Институционални</a:t>
                      </a:r>
                      <a:endParaRPr lang="en-US" sz="1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2" marR="3972" marT="38136" marB="397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Број на 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усогласени</a:t>
                      </a: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локални</a:t>
                      </a: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политики</a:t>
                      </a: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 и планови </a:t>
                      </a:r>
                      <a:b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Процент</a:t>
                      </a: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 на 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имплементирани</a:t>
                      </a: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 мерки од акциски планови </a:t>
                      </a:r>
                      <a:b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Број на 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партнерства</a:t>
                      </a: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 (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општини</a:t>
                      </a: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, институции, НВО) </a:t>
                      </a:r>
                      <a:b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Редовност</a:t>
                      </a: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 и 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достапност</a:t>
                      </a: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 на 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јавни</a:t>
                      </a: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100" cap="none" spc="0" dirty="0" err="1">
                          <a:solidFill>
                            <a:schemeClr val="tx1"/>
                          </a:solidFill>
                          <a:effectLst/>
                        </a:rPr>
                        <a:t>извештаи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2" marR="3972" marT="38136" marB="3972" anchor="ctr"/>
                </a:tc>
                <a:extLst>
                  <a:ext uri="{0D108BD9-81ED-4DB2-BD59-A6C34878D82A}">
                    <a16:rowId xmlns:a16="http://schemas.microsoft.com/office/drawing/2014/main" val="3773903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428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A62D55-7347-ECBC-34C9-EC75703AB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1" name="Rectangle 120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3C75F9-DA56-5C5B-C512-FF76B8B05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0" y="417576"/>
            <a:ext cx="818223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Примери за индикатори</a:t>
            </a:r>
          </a:p>
        </p:txBody>
      </p:sp>
      <p:sp>
        <p:nvSpPr>
          <p:cNvPr id="123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55776" y="1733454"/>
            <a:ext cx="3429000" cy="18288"/>
          </a:xfrm>
          <a:custGeom>
            <a:avLst/>
            <a:gdLst>
              <a:gd name="connsiteX0" fmla="*/ 0 w 3429000"/>
              <a:gd name="connsiteY0" fmla="*/ 0 h 18288"/>
              <a:gd name="connsiteX1" fmla="*/ 685800 w 3429000"/>
              <a:gd name="connsiteY1" fmla="*/ 0 h 18288"/>
              <a:gd name="connsiteX2" fmla="*/ 1371600 w 3429000"/>
              <a:gd name="connsiteY2" fmla="*/ 0 h 18288"/>
              <a:gd name="connsiteX3" fmla="*/ 2057400 w 3429000"/>
              <a:gd name="connsiteY3" fmla="*/ 0 h 18288"/>
              <a:gd name="connsiteX4" fmla="*/ 2674620 w 3429000"/>
              <a:gd name="connsiteY4" fmla="*/ 0 h 18288"/>
              <a:gd name="connsiteX5" fmla="*/ 3429000 w 3429000"/>
              <a:gd name="connsiteY5" fmla="*/ 0 h 18288"/>
              <a:gd name="connsiteX6" fmla="*/ 3429000 w 3429000"/>
              <a:gd name="connsiteY6" fmla="*/ 18288 h 18288"/>
              <a:gd name="connsiteX7" fmla="*/ 2811780 w 3429000"/>
              <a:gd name="connsiteY7" fmla="*/ 18288 h 18288"/>
              <a:gd name="connsiteX8" fmla="*/ 2228850 w 3429000"/>
              <a:gd name="connsiteY8" fmla="*/ 18288 h 18288"/>
              <a:gd name="connsiteX9" fmla="*/ 1543050 w 3429000"/>
              <a:gd name="connsiteY9" fmla="*/ 18288 h 18288"/>
              <a:gd name="connsiteX10" fmla="*/ 925830 w 3429000"/>
              <a:gd name="connsiteY10" fmla="*/ 18288 h 18288"/>
              <a:gd name="connsiteX11" fmla="*/ 0 w 3429000"/>
              <a:gd name="connsiteY11" fmla="*/ 18288 h 18288"/>
              <a:gd name="connsiteX12" fmla="*/ 0 w 342900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29000" h="18288" fill="none" extrusionOk="0">
                <a:moveTo>
                  <a:pt x="0" y="0"/>
                </a:moveTo>
                <a:cubicBezTo>
                  <a:pt x="219865" y="20479"/>
                  <a:pt x="493281" y="26186"/>
                  <a:pt x="685800" y="0"/>
                </a:cubicBezTo>
                <a:cubicBezTo>
                  <a:pt x="878319" y="-26186"/>
                  <a:pt x="1121382" y="-11869"/>
                  <a:pt x="1371600" y="0"/>
                </a:cubicBezTo>
                <a:cubicBezTo>
                  <a:pt x="1621818" y="11869"/>
                  <a:pt x="1878793" y="32281"/>
                  <a:pt x="2057400" y="0"/>
                </a:cubicBezTo>
                <a:cubicBezTo>
                  <a:pt x="2236007" y="-32281"/>
                  <a:pt x="2433797" y="-18251"/>
                  <a:pt x="2674620" y="0"/>
                </a:cubicBezTo>
                <a:cubicBezTo>
                  <a:pt x="2915443" y="18251"/>
                  <a:pt x="3205923" y="-1443"/>
                  <a:pt x="3429000" y="0"/>
                </a:cubicBezTo>
                <a:cubicBezTo>
                  <a:pt x="3429442" y="4516"/>
                  <a:pt x="3428173" y="12266"/>
                  <a:pt x="3429000" y="18288"/>
                </a:cubicBezTo>
                <a:cubicBezTo>
                  <a:pt x="3221081" y="48608"/>
                  <a:pt x="3088001" y="8066"/>
                  <a:pt x="2811780" y="18288"/>
                </a:cubicBezTo>
                <a:cubicBezTo>
                  <a:pt x="2535559" y="28510"/>
                  <a:pt x="2481355" y="24898"/>
                  <a:pt x="2228850" y="18288"/>
                </a:cubicBezTo>
                <a:cubicBezTo>
                  <a:pt x="1976345" y="11679"/>
                  <a:pt x="1807520" y="48356"/>
                  <a:pt x="1543050" y="18288"/>
                </a:cubicBezTo>
                <a:cubicBezTo>
                  <a:pt x="1278580" y="-11780"/>
                  <a:pt x="1181944" y="5123"/>
                  <a:pt x="925830" y="18288"/>
                </a:cubicBezTo>
                <a:cubicBezTo>
                  <a:pt x="669716" y="31453"/>
                  <a:pt x="410304" y="34815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429000" h="18288" stroke="0" extrusionOk="0">
                <a:moveTo>
                  <a:pt x="0" y="0"/>
                </a:moveTo>
                <a:cubicBezTo>
                  <a:pt x="174095" y="-12874"/>
                  <a:pt x="443087" y="-14090"/>
                  <a:pt x="617220" y="0"/>
                </a:cubicBezTo>
                <a:cubicBezTo>
                  <a:pt x="791353" y="14090"/>
                  <a:pt x="1072677" y="8451"/>
                  <a:pt x="1200150" y="0"/>
                </a:cubicBezTo>
                <a:cubicBezTo>
                  <a:pt x="1327623" y="-8451"/>
                  <a:pt x="1526638" y="19866"/>
                  <a:pt x="1817370" y="0"/>
                </a:cubicBezTo>
                <a:cubicBezTo>
                  <a:pt x="2108102" y="-19866"/>
                  <a:pt x="2221289" y="26161"/>
                  <a:pt x="2503170" y="0"/>
                </a:cubicBezTo>
                <a:cubicBezTo>
                  <a:pt x="2785051" y="-26161"/>
                  <a:pt x="3022134" y="39178"/>
                  <a:pt x="3429000" y="0"/>
                </a:cubicBezTo>
                <a:cubicBezTo>
                  <a:pt x="3429577" y="4624"/>
                  <a:pt x="3429819" y="11191"/>
                  <a:pt x="3429000" y="18288"/>
                </a:cubicBezTo>
                <a:cubicBezTo>
                  <a:pt x="3103464" y="593"/>
                  <a:pt x="2887909" y="22940"/>
                  <a:pt x="2743200" y="18288"/>
                </a:cubicBezTo>
                <a:cubicBezTo>
                  <a:pt x="2598491" y="13636"/>
                  <a:pt x="2362615" y="10656"/>
                  <a:pt x="1988820" y="18288"/>
                </a:cubicBezTo>
                <a:cubicBezTo>
                  <a:pt x="1615025" y="25920"/>
                  <a:pt x="1580494" y="3693"/>
                  <a:pt x="1405890" y="18288"/>
                </a:cubicBezTo>
                <a:cubicBezTo>
                  <a:pt x="1231286" y="32884"/>
                  <a:pt x="885259" y="-16285"/>
                  <a:pt x="651510" y="18288"/>
                </a:cubicBezTo>
                <a:cubicBezTo>
                  <a:pt x="417761" y="52861"/>
                  <a:pt x="138362" y="-13856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93949AB-EA6B-D6F7-9B81-99418DCD8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072294"/>
              </p:ext>
            </p:extLst>
          </p:nvPr>
        </p:nvGraphicFramePr>
        <p:xfrm>
          <a:off x="239447" y="2151002"/>
          <a:ext cx="8661656" cy="3236477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600803">
                  <a:extLst>
                    <a:ext uri="{9D8B030D-6E8A-4147-A177-3AD203B41FA5}">
                      <a16:colId xmlns:a16="http://schemas.microsoft.com/office/drawing/2014/main" val="910725760"/>
                    </a:ext>
                  </a:extLst>
                </a:gridCol>
                <a:gridCol w="1865352">
                  <a:extLst>
                    <a:ext uri="{9D8B030D-6E8A-4147-A177-3AD203B41FA5}">
                      <a16:colId xmlns:a16="http://schemas.microsoft.com/office/drawing/2014/main" val="1931987481"/>
                    </a:ext>
                  </a:extLst>
                </a:gridCol>
                <a:gridCol w="1672931">
                  <a:extLst>
                    <a:ext uri="{9D8B030D-6E8A-4147-A177-3AD203B41FA5}">
                      <a16:colId xmlns:a16="http://schemas.microsoft.com/office/drawing/2014/main" val="2112447282"/>
                    </a:ext>
                  </a:extLst>
                </a:gridCol>
                <a:gridCol w="1811453">
                  <a:extLst>
                    <a:ext uri="{9D8B030D-6E8A-4147-A177-3AD203B41FA5}">
                      <a16:colId xmlns:a16="http://schemas.microsoft.com/office/drawing/2014/main" val="2877966866"/>
                    </a:ext>
                  </a:extLst>
                </a:gridCol>
                <a:gridCol w="1711117">
                  <a:extLst>
                    <a:ext uri="{9D8B030D-6E8A-4147-A177-3AD203B41FA5}">
                      <a16:colId xmlns:a16="http://schemas.microsoft.com/office/drawing/2014/main" val="944452303"/>
                    </a:ext>
                  </a:extLst>
                </a:gridCol>
              </a:tblGrid>
              <a:tr h="5743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mk-MK" sz="1400" kern="100">
                          <a:effectLst/>
                          <a:latin typeface="Aptos" panose="020B0004020202020204" pitchFamily="34" charset="0"/>
                        </a:rPr>
                        <a:t>Приоритет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Индикатор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Почетна состојба (Baseline)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Цел/Таргет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Одговорна институција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extLst>
                  <a:ext uri="{0D108BD9-81ED-4DB2-BD59-A6C34878D82A}">
                    <a16:rowId xmlns:a16="http://schemas.microsoft.com/office/drawing/2014/main" val="2460988729"/>
                  </a:ext>
                </a:extLst>
              </a:tr>
              <a:tr h="834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Зголемување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 на </a:t>
                      </a: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урбани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зелени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 површини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Површина на зелени површини (ха)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350 ха (2025)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+20% до 2030 (420 ха)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Општини, Центар за развој на ИПР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extLst>
                  <a:ext uri="{0D108BD9-81ED-4DB2-BD59-A6C34878D82A}">
                    <a16:rowId xmlns:a16="http://schemas.microsoft.com/office/drawing/2014/main" val="4078613901"/>
                  </a:ext>
                </a:extLst>
              </a:tr>
              <a:tr h="834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Пристапност до зелени зони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% население со пристап &lt;300 м до парк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40% (2025)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70% до 2030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Општини, НВО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extLst>
                  <a:ext uri="{0D108BD9-81ED-4DB2-BD59-A6C34878D82A}">
                    <a16:rowId xmlns:a16="http://schemas.microsoft.com/office/drawing/2014/main" val="3119387985"/>
                  </a:ext>
                </a:extLst>
              </a:tr>
              <a:tr h="834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  <a:latin typeface="Aptos" panose="020B0004020202020204" pitchFamily="34" charset="0"/>
                        </a:rPr>
                        <a:t>Финансиска одржливост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Инвестирани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 средства во </a:t>
                      </a: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зелена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 инфраструктура (</a:t>
                      </a:r>
                      <a:r>
                        <a:rPr lang="mk-MK" sz="1400" kern="100" dirty="0">
                          <a:effectLst/>
                          <a:latin typeface="Aptos" panose="020B0004020202020204" pitchFamily="34" charset="0"/>
                        </a:rPr>
                        <a:t>денари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)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mk-MK" sz="1400" kern="100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милиони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 (2025)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mk-MK" sz="1400" kern="100" dirty="0">
                          <a:effectLst/>
                          <a:latin typeface="Aptos" panose="020B0004020202020204" pitchFamily="34" charset="0"/>
                        </a:rPr>
                        <a:t>10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милиони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 до 2030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Општини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донатори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приватен</a:t>
                      </a: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400" kern="100" dirty="0" err="1">
                          <a:effectLst/>
                          <a:latin typeface="Aptos" panose="020B0004020202020204" pitchFamily="34" charset="0"/>
                        </a:rPr>
                        <a:t>сектор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86" marR="11786" marT="11786" marB="11786" anchor="ctr"/>
                </a:tc>
                <a:extLst>
                  <a:ext uri="{0D108BD9-81ED-4DB2-BD59-A6C34878D82A}">
                    <a16:rowId xmlns:a16="http://schemas.microsoft.com/office/drawing/2014/main" val="1182123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82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D73A5-6650-78C8-0DBD-F0691C538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FFFE7F-F835-29C1-4298-B9C37BAAC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71" y="4745713"/>
            <a:ext cx="7944130" cy="10006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Механизми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за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заедничко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известување и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оценка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на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резултатите</a:t>
            </a:r>
            <a:endParaRPr lang="en-US" sz="2800" dirty="0">
              <a:solidFill>
                <a:schemeClr val="accent6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pic>
        <p:nvPicPr>
          <p:cNvPr id="8196" name="Picture 4" descr="Civic Engagement &amp; Digital Technology">
            <a:extLst>
              <a:ext uri="{FF2B5EF4-FFF2-40B4-BE49-F238E27FC236}">
                <a16:creationId xmlns:a16="http://schemas.microsoft.com/office/drawing/2014/main" id="{04F10649-F2B1-0AF8-DE89-E9CD0BEDB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43" b="6294"/>
          <a:stretch>
            <a:fillRect/>
          </a:stretch>
        </p:blipFill>
        <p:spPr bwMode="auto">
          <a:xfrm>
            <a:off x="20" y="10"/>
            <a:ext cx="9143980" cy="420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203" name="Group 8202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41813"/>
            <a:ext cx="9141713" cy="1828800"/>
            <a:chOff x="-305" y="3144820"/>
            <a:chExt cx="9182100" cy="1551136"/>
          </a:xfrm>
        </p:grpSpPr>
        <p:sp useBgFill="1">
          <p:nvSpPr>
            <p:cNvPr id="8204" name="Freeform: Shape 8203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05" name="Freeform: Shape 8204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6" name="Freeform: Shape 8205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07" name="Freeform: Shape 8206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874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511534-1A67-CA37-D68E-375CF862F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70A4780-FAB6-041B-0154-86C0D884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748661"/>
              </p:ext>
            </p:extLst>
          </p:nvPr>
        </p:nvGraphicFramePr>
        <p:xfrm>
          <a:off x="342612" y="138090"/>
          <a:ext cx="8458201" cy="6415691"/>
        </p:xfrm>
        <a:graphic>
          <a:graphicData uri="http://schemas.openxmlformats.org/drawingml/2006/table">
            <a:tbl>
              <a:tblPr firstRow="1" firstCol="1" bandRow="1">
                <a:solidFill>
                  <a:schemeClr val="bg1">
                    <a:lumMod val="95000"/>
                  </a:schemeClr>
                </a:solidFill>
                <a:tableStyleId>{8799B23B-EC83-4686-B30A-512413B5E67A}</a:tableStyleId>
              </a:tblPr>
              <a:tblGrid>
                <a:gridCol w="1794532">
                  <a:extLst>
                    <a:ext uri="{9D8B030D-6E8A-4147-A177-3AD203B41FA5}">
                      <a16:colId xmlns:a16="http://schemas.microsoft.com/office/drawing/2014/main" val="2520281200"/>
                    </a:ext>
                  </a:extLst>
                </a:gridCol>
                <a:gridCol w="4965405">
                  <a:extLst>
                    <a:ext uri="{9D8B030D-6E8A-4147-A177-3AD203B41FA5}">
                      <a16:colId xmlns:a16="http://schemas.microsoft.com/office/drawing/2014/main" val="3214687371"/>
                    </a:ext>
                  </a:extLst>
                </a:gridCol>
                <a:gridCol w="1698264">
                  <a:extLst>
                    <a:ext uri="{9D8B030D-6E8A-4147-A177-3AD203B41FA5}">
                      <a16:colId xmlns:a16="http://schemas.microsoft.com/office/drawing/2014/main" val="3079012597"/>
                    </a:ext>
                  </a:extLst>
                </a:gridCol>
              </a:tblGrid>
              <a:tr h="313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Механизам</a:t>
                      </a:r>
                      <a:endParaRPr lang="en-US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b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Опис</a:t>
                      </a:r>
                      <a:endParaRPr lang="en-US" sz="10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Вклучени страни</a:t>
                      </a:r>
                      <a:endParaRPr lang="en-US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760783"/>
                  </a:ext>
                </a:extLst>
              </a:tr>
              <a:tr h="8636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Редовни извештаи</a:t>
                      </a:r>
                      <a:endParaRPr lang="en-US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indent="-720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Годишни извештаи за индикатори и постигнувања </a:t>
                      </a:r>
                      <a:r>
                        <a:rPr lang="mk-MK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- 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подготвени од Центарот за развој на ИПР и општините</a:t>
                      </a:r>
                      <a:r>
                        <a:rPr lang="mk-MK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; 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marL="72000" lvl="0" indent="-720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Вклучување на податоци за индикаторите (зелени површини, биоразновидност, инвестиции).</a:t>
                      </a:r>
                    </a:p>
                    <a:p>
                      <a:pPr marL="72000" lvl="0" indent="-720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Јавна достапност на веб-платформа.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Центар за развој на ИПР, Општини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140392"/>
                  </a:ext>
                </a:extLst>
              </a:tr>
              <a:tr h="8636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Интерактивна</a:t>
                      </a:r>
                      <a:r>
                        <a:rPr lang="en-US" sz="1000" b="1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mk-MK" sz="1000" b="1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</a:t>
                      </a:r>
                      <a:r>
                        <a:rPr lang="en-US" sz="1000" b="1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нлајн</a:t>
                      </a:r>
                      <a:r>
                        <a:rPr lang="en-US" sz="1000" b="1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000" b="1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платформа</a:t>
                      </a:r>
                      <a:r>
                        <a:rPr lang="en-US" sz="1000" b="1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(GIS база)</a:t>
                      </a:r>
                      <a:endParaRPr lang="en-US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Дигитална база со податоци и мапи (GIS) за сите проекти за зелена инфраструктура.</a:t>
                      </a:r>
                    </a:p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Можност за граѓаните и НВО да внесуваат информации за локални иницијативи.</a:t>
                      </a:r>
                    </a:p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Визуелизации: графици, карти, инфографици.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Општини, НВО, граѓани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536501"/>
                  </a:ext>
                </a:extLst>
              </a:tr>
              <a:tr h="738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Форуми за јавни консултации</a:t>
                      </a:r>
                      <a:endParaRPr lang="en-US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Организирање на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полугодишни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состаноци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со сите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засегнати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страни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(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општини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јавни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претпријатија, НВО,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граѓани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).</a:t>
                      </a:r>
                    </a:p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Дискусија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за постигнатите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резултати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и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предизвици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.</a:t>
                      </a:r>
                    </a:p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Собирање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препораки за подобрување на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имплементацијата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.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Општини, НВО, граѓани, институции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406886"/>
                  </a:ext>
                </a:extLst>
              </a:tr>
              <a:tr h="8636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Граѓански мониторинг </a:t>
                      </a:r>
                      <a:endParaRPr lang="en-US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Вклучување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на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локални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заедници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преку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алатки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како „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граѓанска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наука“ (Citizen Science).</a:t>
                      </a:r>
                    </a:p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Апликации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или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веб-алатки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за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пријавување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на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уништени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зелени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површини,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нови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засади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, загадување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итн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.</a:t>
                      </a:r>
                    </a:p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Обука за НВО и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училишта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за </a:t>
                      </a:r>
                      <a:r>
                        <a:rPr lang="en-US" sz="1000" kern="100" cap="none" spc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следење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на состојбата.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Локално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население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млади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, НВО</a:t>
                      </a:r>
                      <a:endParaRPr lang="en-US" sz="10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653198"/>
                  </a:ext>
                </a:extLst>
              </a:tr>
              <a:tr h="8636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Независна евалуација</a:t>
                      </a:r>
                      <a:endParaRPr lang="en-US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На секои 3–5 години да се спроведува надворешна евалуација од независна институција/експертска група.</a:t>
                      </a:r>
                    </a:p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Оценка на ефективноста, ефикасноста и влијанијата врз животната средина и локалните заедници.</a:t>
                      </a:r>
                    </a:p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Резултатите да бидат јавно објавени.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Универзитети, независни експерти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665418"/>
                  </a:ext>
                </a:extLst>
              </a:tr>
              <a:tr h="738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Финансиска транспарентност</a:t>
                      </a:r>
                      <a:endParaRPr lang="en-US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Финансиска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транспарентност</a:t>
                      </a:r>
                      <a:endParaRPr lang="en-US" sz="10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Редовно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објавување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на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извештаи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за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вложени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средства и извори на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финансирање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.</a:t>
                      </a:r>
                    </a:p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Јавни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дебати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за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распределба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 на средства и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приоритети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.</a:t>
                      </a:r>
                      <a:endParaRPr lang="en-US" sz="10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Општини, донатори, јавност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288631"/>
                  </a:ext>
                </a:extLst>
              </a:tr>
              <a:tr h="508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Интегрирано известување</a:t>
                      </a:r>
                      <a:endParaRPr lang="en-US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lvl="0" indent="-72000" algn="l" defTabSz="4572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Поврзување на стратегијата за зелена инфраструктура со: Локалните акциски планови за животна средина</a:t>
                      </a:r>
                      <a:r>
                        <a:rPr lang="mk-MK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; Локалните </a:t>
                      </a:r>
                      <a:r>
                        <a:rPr lang="en-US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стратегии за климатски промени</a:t>
                      </a:r>
                      <a:r>
                        <a:rPr lang="mk-MK" sz="1000" kern="100" cap="none" spc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; Планови за заштитени подрачја</a:t>
                      </a:r>
                      <a:endParaRPr lang="en-US" sz="10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Министерства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Општини</a:t>
                      </a:r>
                      <a:r>
                        <a:rPr lang="en-US" sz="1000" kern="100" cap="none" spc="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, ЕУ </a:t>
                      </a:r>
                      <a:r>
                        <a:rPr lang="en-US" sz="1000" kern="100" cap="none" spc="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партнери</a:t>
                      </a:r>
                      <a:endParaRPr lang="en-US" sz="10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6" marR="4809" marT="12547" marB="941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485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910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8992" y="1"/>
            <a:ext cx="866357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533" y="2012673"/>
            <a:ext cx="7423150" cy="4351338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ru-RU" sz="2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Вашите размислувања, искуства и сугестии се клучни за развојот на заедничката стратегија за зелена инфраструктура.</a:t>
            </a:r>
          </a:p>
          <a:p>
            <a:pPr>
              <a:lnSpc>
                <a:spcPct val="90000"/>
              </a:lnSpc>
            </a:pPr>
            <a:r>
              <a:rPr lang="ru-RU" sz="25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Контакт:</a:t>
            </a:r>
            <a:br>
              <a:rPr lang="ru-RU" sz="2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</a:br>
            <a:r>
              <a:rPr lang="ru-RU" sz="2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Milieukontakt Македонија</a:t>
            </a:r>
            <a:br>
              <a:rPr lang="ru-RU" sz="2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</a:br>
            <a:r>
              <a:rPr lang="ru-RU" sz="2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📧 </a:t>
            </a:r>
            <a:r>
              <a:rPr lang="ru-RU" sz="2500" dirty="0">
                <a:solidFill>
                  <a:srgbClr val="0070C0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</a:t>
            </a:r>
            <a:r>
              <a:rPr lang="en-US" sz="2500" dirty="0" err="1">
                <a:solidFill>
                  <a:srgbClr val="0070C0"/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mkm</a:t>
            </a:r>
            <a:r>
              <a:rPr lang="ru-RU" sz="2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.mk</a:t>
            </a:r>
            <a:r>
              <a:rPr lang="en-US" sz="2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br>
              <a:rPr lang="ru-RU" sz="2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</a:br>
            <a:r>
              <a:rPr lang="ru-RU" sz="2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🌐 </a:t>
            </a:r>
            <a:r>
              <a:rPr lang="ru-RU" sz="25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www.milieukontakt.mk</a:t>
            </a:r>
            <a:endParaRPr lang="ru-RU" sz="25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6138" y="3423959"/>
            <a:ext cx="405617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KM cobranding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679" y="5092641"/>
            <a:ext cx="2835788" cy="1095957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2201" y="1"/>
            <a:ext cx="1550211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04058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5592435" y="5166682"/>
            <a:ext cx="1376793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07145" y="6033795"/>
            <a:ext cx="1493298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8772" y="5519196"/>
            <a:ext cx="1005228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592" y="1116764"/>
            <a:ext cx="6961991" cy="9887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sz="40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Благодариме</a:t>
            </a:r>
            <a:r>
              <a:rPr sz="40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за </a:t>
            </a:r>
            <a:r>
              <a:rPr sz="4000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вниманието</a:t>
            </a:r>
            <a:r>
              <a:rPr sz="4000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!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0070C0"/>
      </a:hlink>
      <a:folHlink>
        <a:srgbClr val="9F6715"/>
      </a:folHlink>
    </a:clrScheme>
    <a:fontScheme name="Custom 1">
      <a:majorFont>
        <a:latin typeface="LuzSans-Book"/>
        <a:ea typeface=""/>
        <a:cs typeface=""/>
      </a:majorFont>
      <a:minorFont>
        <a:latin typeface="LuzSans-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2092</TotalTime>
  <Words>2052</Words>
  <Application>Microsoft Office PowerPoint</Application>
  <PresentationFormat>On-screen Show (4:3)</PresentationFormat>
  <Paragraphs>205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Arial</vt:lpstr>
      <vt:lpstr>Calibri</vt:lpstr>
      <vt:lpstr>Courier New</vt:lpstr>
      <vt:lpstr>LuzSans-Book</vt:lpstr>
      <vt:lpstr>Symbol</vt:lpstr>
      <vt:lpstr>Wingdings</vt:lpstr>
      <vt:lpstr>Office Theme</vt:lpstr>
      <vt:lpstr>Алатки за учество на јавностa и вклучување на сите засегнати страни во процесот на изработка и мониторинг на имплементација на заедничката стратегијата за зелена инфраструктура. </vt:lpstr>
      <vt:lpstr>Цел на работилницата</vt:lpstr>
      <vt:lpstr>Алатки / техники за активно вклучување на јавноста во процесите на планирање и одлучување</vt:lpstr>
      <vt:lpstr>Алатки / техники за активно вклучување на јавноста во процесите на планирање и одлучување</vt:lpstr>
      <vt:lpstr>Алатки / техники за активно вклучување на јавноста во процесите на планирање и одлучување</vt:lpstr>
      <vt:lpstr>Добри практики за вклучување на јавноста при изработка и планирање на стратегијата</vt:lpstr>
      <vt:lpstr>Алатки / техники за вклучување на јавноста во мониторинг, следење на имплементацијата на стратегијата за зелена инфраструктура</vt:lpstr>
      <vt:lpstr>Онлајн платформи за следење – јавни веб-страници или интерактивни мапи каде се објавува напредокот, индикатори и резултати. – Пример: Прикажување на реализирани и планирани зелени површини, коридори и инфраструктура Мобилни апликации за граѓанско известување – алатки каде граѓаните пријавуваат проблеми (оштетена зелена површина, непочитување на планови, дива сеча). – Пример: апликации за урбани дрвореди. Отворени бази на податоци – транспарентни податоци достапни за сите, со можност за преземање и анализа. – Пример: Објавување на индикатори за следење (број засадени дрвја, нови зелени зони, уредени сини зони)</vt:lpstr>
      <vt:lpstr>Фокус-групи и советодавни панели - вклучување на граѓани, НВО, општини и бизнис сектор во редовни дискусии за следење на резултатите. - Пример: Засегнатите страни редовно дискутираат за напредокот и предизвиците Јавни консултации и анкети – редовни онлајн/офлајн анкети за тоа како граѓаните го перципираат напредокот. „Citizen science“ (Граѓанска наука) - Вклучување на граѓани во мерење на квалитет на воздух, квалитет на вода, Работилници за оценка на напредок – периодични работилници каде засегнатите страни заедно разгледуваат извештаи, констатираат напредок и предлагаат подобрувања.</vt:lpstr>
      <vt:lpstr>Добри практики за следење на имплементација на стратегијата за зелена инфраструктура</vt:lpstr>
      <vt:lpstr>Идентификација и мапирање на засегнати страни</vt:lpstr>
      <vt:lpstr>PowerPoint Presentation</vt:lpstr>
      <vt:lpstr>Начини на  вклучување на засегнатите страни во процесот</vt:lpstr>
      <vt:lpstr>Работна вежба: Дефинирање на индикатори за следење на напредокот при имплементација на стратегијата. </vt:lpstr>
      <vt:lpstr>Примери за индикатори</vt:lpstr>
      <vt:lpstr>Примери за индикатори</vt:lpstr>
      <vt:lpstr>Механизми за заедничко известување и оценка на резултатите</vt:lpstr>
      <vt:lpstr>PowerPoint Presentation</vt:lpstr>
      <vt:lpstr>Благодариме за вниманието!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Maja markovska</dc:creator>
  <cp:keywords/>
  <dc:description>generated using python-pptx</dc:description>
  <cp:lastModifiedBy>Aleksandra Shackarska</cp:lastModifiedBy>
  <cp:revision>13</cp:revision>
  <dcterms:created xsi:type="dcterms:W3CDTF">2013-01-27T09:14:16Z</dcterms:created>
  <dcterms:modified xsi:type="dcterms:W3CDTF">2025-09-12T19:25:39Z</dcterms:modified>
  <cp:category/>
</cp:coreProperties>
</file>