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8"/>
  </p:notesMasterIdLst>
  <p:handoutMasterIdLst>
    <p:handoutMasterId r:id="rId19"/>
  </p:handoutMasterIdLst>
  <p:sldIdLst>
    <p:sldId id="410" r:id="rId5"/>
    <p:sldId id="383" r:id="rId6"/>
    <p:sldId id="409" r:id="rId7"/>
    <p:sldId id="389" r:id="rId8"/>
    <p:sldId id="391" r:id="rId9"/>
    <p:sldId id="397" r:id="rId10"/>
    <p:sldId id="408" r:id="rId11"/>
    <p:sldId id="412" r:id="rId12"/>
    <p:sldId id="407" r:id="rId13"/>
    <p:sldId id="414" r:id="rId14"/>
    <p:sldId id="415" r:id="rId15"/>
    <p:sldId id="413" r:id="rId16"/>
    <p:sldId id="39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0FE8AC-0711-44A7-AFBF-3036BC7C4C1E}" v="11" dt="2025-11-07T08:30:41.165"/>
  </p1510:revLst>
</p1510:revInfo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27" autoAdjust="0"/>
  </p:normalViewPr>
  <p:slideViewPr>
    <p:cSldViewPr snapToGrid="0">
      <p:cViewPr varScale="1">
        <p:scale>
          <a:sx n="74" d="100"/>
          <a:sy n="74" d="100"/>
        </p:scale>
        <p:origin x="1042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9" d="100"/>
        <a:sy n="99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ja markovska" userId="790c6750-3066-434e-acd1-24b8773a9945" providerId="ADAL" clId="{07A66823-3E4D-4E76-BB04-42A2B063FE19}"/>
    <pc:docChg chg="undo custSel addSld delSld modSld sldOrd">
      <pc:chgData name="maja markovska" userId="790c6750-3066-434e-acd1-24b8773a9945" providerId="ADAL" clId="{07A66823-3E4D-4E76-BB04-42A2B063FE19}" dt="2025-11-07T08:31:10.522" v="173" actId="20577"/>
      <pc:docMkLst>
        <pc:docMk/>
      </pc:docMkLst>
      <pc:sldChg chg="modSp mod">
        <pc:chgData name="maja markovska" userId="790c6750-3066-434e-acd1-24b8773a9945" providerId="ADAL" clId="{07A66823-3E4D-4E76-BB04-42A2B063FE19}" dt="2025-11-03T14:49:16.121" v="2" actId="790"/>
        <pc:sldMkLst>
          <pc:docMk/>
          <pc:sldMk cId="3346685798" sldId="383"/>
        </pc:sldMkLst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3346685798" sldId="383"/>
            <ac:spMk id="2" creationId="{B530BF65-C84B-45C3-72CA-AFDA68851174}"/>
          </ac:spMkLst>
        </pc:spChg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3346685798" sldId="383"/>
            <ac:spMk id="3" creationId="{3B8EBC2C-6DD7-5003-38EB-40753046FE8C}"/>
          </ac:spMkLst>
        </pc:spChg>
      </pc:sldChg>
      <pc:sldChg chg="modSp mod">
        <pc:chgData name="maja markovska" userId="790c6750-3066-434e-acd1-24b8773a9945" providerId="ADAL" clId="{07A66823-3E4D-4E76-BB04-42A2B063FE19}" dt="2025-11-03T14:49:16.121" v="2" actId="790"/>
        <pc:sldMkLst>
          <pc:docMk/>
          <pc:sldMk cId="1440871986" sldId="389"/>
        </pc:sldMkLst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1440871986" sldId="389"/>
            <ac:spMk id="2" creationId="{65B8CE60-587E-1D5C-8B50-ED3441BA49CE}"/>
          </ac:spMkLst>
        </pc:spChg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1440871986" sldId="389"/>
            <ac:spMk id="3" creationId="{0E02AE9C-BA1D-195E-3B93-A5A0CC03D8F3}"/>
          </ac:spMkLst>
        </pc:spChg>
      </pc:sldChg>
      <pc:sldChg chg="modSp mod">
        <pc:chgData name="maja markovska" userId="790c6750-3066-434e-acd1-24b8773a9945" providerId="ADAL" clId="{07A66823-3E4D-4E76-BB04-42A2B063FE19}" dt="2025-11-06T09:45:20.766" v="137" actId="1076"/>
        <pc:sldMkLst>
          <pc:docMk/>
          <pc:sldMk cId="3200312026" sldId="391"/>
        </pc:sldMkLst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3200312026" sldId="391"/>
            <ac:spMk id="3" creationId="{545D3755-C3E2-975E-DE68-CDECC4B526EC}"/>
          </ac:spMkLst>
        </pc:spChg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3200312026" sldId="391"/>
            <ac:spMk id="7" creationId="{F70BD87D-F7DA-961B-4024-A354DC87D168}"/>
          </ac:spMkLst>
        </pc:spChg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3200312026" sldId="391"/>
            <ac:spMk id="20" creationId="{7E473402-19FD-A5B0-5CB6-E5F3926D3828}"/>
          </ac:spMkLst>
        </pc:spChg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3200312026" sldId="391"/>
            <ac:spMk id="21" creationId="{879D1CAD-2EA2-9376-7B64-0C3AC590F651}"/>
          </ac:spMkLst>
        </pc:spChg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3200312026" sldId="391"/>
            <ac:spMk id="22" creationId="{B16F8906-918C-BE0B-A4AB-6A1D48150AC7}"/>
          </ac:spMkLst>
        </pc:spChg>
        <pc:picChg chg="mod">
          <ac:chgData name="maja markovska" userId="790c6750-3066-434e-acd1-24b8773a9945" providerId="ADAL" clId="{07A66823-3E4D-4E76-BB04-42A2B063FE19}" dt="2025-11-06T09:45:12.292" v="134" actId="14100"/>
          <ac:picMkLst>
            <pc:docMk/>
            <pc:sldMk cId="3200312026" sldId="391"/>
            <ac:picMk id="6" creationId="{CB8A8877-02F4-3B98-82A0-34F6F587BA12}"/>
          </ac:picMkLst>
        </pc:picChg>
        <pc:picChg chg="mod">
          <ac:chgData name="maja markovska" userId="790c6750-3066-434e-acd1-24b8773a9945" providerId="ADAL" clId="{07A66823-3E4D-4E76-BB04-42A2B063FE19}" dt="2025-11-06T09:45:20.766" v="137" actId="1076"/>
          <ac:picMkLst>
            <pc:docMk/>
            <pc:sldMk cId="3200312026" sldId="391"/>
            <ac:picMk id="9" creationId="{A922824B-F370-5828-450C-E0AD87CB1322}"/>
          </ac:picMkLst>
        </pc:picChg>
      </pc:sldChg>
      <pc:sldChg chg="modSp mod">
        <pc:chgData name="maja markovska" userId="790c6750-3066-434e-acd1-24b8773a9945" providerId="ADAL" clId="{07A66823-3E4D-4E76-BB04-42A2B063FE19}" dt="2025-11-06T09:43:57.438" v="133" actId="1076"/>
        <pc:sldMkLst>
          <pc:docMk/>
          <pc:sldMk cId="2039059756" sldId="397"/>
        </pc:sldMkLst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2039059756" sldId="397"/>
            <ac:spMk id="3" creationId="{591442CD-A26D-1761-8CE7-8BC3075BB4ED}"/>
          </ac:spMkLst>
        </pc:spChg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2039059756" sldId="397"/>
            <ac:spMk id="9" creationId="{5AB6D40A-2A0A-AF3D-8CF7-3ECD37765637}"/>
          </ac:spMkLst>
        </pc:spChg>
        <pc:picChg chg="mod">
          <ac:chgData name="maja markovska" userId="790c6750-3066-434e-acd1-24b8773a9945" providerId="ADAL" clId="{07A66823-3E4D-4E76-BB04-42A2B063FE19}" dt="2025-11-06T09:43:57.438" v="133" actId="1076"/>
          <ac:picMkLst>
            <pc:docMk/>
            <pc:sldMk cId="2039059756" sldId="397"/>
            <ac:picMk id="4" creationId="{51E56FD8-6F83-6371-49FE-C398CCD15E4C}"/>
          </ac:picMkLst>
        </pc:picChg>
      </pc:sldChg>
      <pc:sldChg chg="modSp mod">
        <pc:chgData name="maja markovska" userId="790c6750-3066-434e-acd1-24b8773a9945" providerId="ADAL" clId="{07A66823-3E4D-4E76-BB04-42A2B063FE19}" dt="2025-11-03T14:49:16.121" v="2" actId="790"/>
        <pc:sldMkLst>
          <pc:docMk/>
          <pc:sldMk cId="4261132419" sldId="398"/>
        </pc:sldMkLst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4261132419" sldId="398"/>
            <ac:spMk id="2" creationId="{F810C1B7-6E4E-3DEE-50C0-1CA3B14303EE}"/>
          </ac:spMkLst>
        </pc:spChg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4261132419" sldId="398"/>
            <ac:spMk id="3" creationId="{8BE734F0-2DDD-AF70-F13D-F9E4C1929411}"/>
          </ac:spMkLst>
        </pc:spChg>
      </pc:sldChg>
      <pc:sldChg chg="modSp del mod">
        <pc:chgData name="maja markovska" userId="790c6750-3066-434e-acd1-24b8773a9945" providerId="ADAL" clId="{07A66823-3E4D-4E76-BB04-42A2B063FE19}" dt="2025-11-06T09:33:11.119" v="90" actId="47"/>
        <pc:sldMkLst>
          <pc:docMk/>
          <pc:sldMk cId="298364507" sldId="406"/>
        </pc:sldMkLst>
      </pc:sldChg>
      <pc:sldChg chg="modSp mod ord">
        <pc:chgData name="maja markovska" userId="790c6750-3066-434e-acd1-24b8773a9945" providerId="ADAL" clId="{07A66823-3E4D-4E76-BB04-42A2B063FE19}" dt="2025-11-06T09:25:46.569" v="89"/>
        <pc:sldMkLst>
          <pc:docMk/>
          <pc:sldMk cId="3088225330" sldId="407"/>
        </pc:sldMkLst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3088225330" sldId="407"/>
            <ac:spMk id="2" creationId="{60BD29B5-1B58-809F-FEA7-B82105E94664}"/>
          </ac:spMkLst>
        </pc:spChg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3088225330" sldId="407"/>
            <ac:spMk id="3" creationId="{8B599B60-BF79-A832-6AD4-6C6FC6CE4317}"/>
          </ac:spMkLst>
        </pc:spChg>
      </pc:sldChg>
      <pc:sldChg chg="modSp mod ord">
        <pc:chgData name="maja markovska" userId="790c6750-3066-434e-acd1-24b8773a9945" providerId="ADAL" clId="{07A66823-3E4D-4E76-BB04-42A2B063FE19}" dt="2025-11-06T09:39:21.643" v="93" actId="1076"/>
        <pc:sldMkLst>
          <pc:docMk/>
          <pc:sldMk cId="888484295" sldId="408"/>
        </pc:sldMkLst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888484295" sldId="408"/>
            <ac:spMk id="2" creationId="{805346ED-721D-85EE-2F1B-A31D0912DE29}"/>
          </ac:spMkLst>
        </pc:spChg>
        <pc:spChg chg="mod">
          <ac:chgData name="maja markovska" userId="790c6750-3066-434e-acd1-24b8773a9945" providerId="ADAL" clId="{07A66823-3E4D-4E76-BB04-42A2B063FE19}" dt="2025-11-06T09:39:16.362" v="92" actId="14100"/>
          <ac:spMkLst>
            <pc:docMk/>
            <pc:sldMk cId="888484295" sldId="408"/>
            <ac:spMk id="3" creationId="{DB097449-5B72-ADA0-3B2D-1CBC160D6B90}"/>
          </ac:spMkLst>
        </pc:spChg>
        <pc:picChg chg="mod">
          <ac:chgData name="maja markovska" userId="790c6750-3066-434e-acd1-24b8773a9945" providerId="ADAL" clId="{07A66823-3E4D-4E76-BB04-42A2B063FE19}" dt="2025-11-06T09:39:21.643" v="93" actId="1076"/>
          <ac:picMkLst>
            <pc:docMk/>
            <pc:sldMk cId="888484295" sldId="408"/>
            <ac:picMk id="8" creationId="{56802A11-ECCB-DC4A-C2DD-7A84CBCBF6F6}"/>
          </ac:picMkLst>
        </pc:picChg>
      </pc:sldChg>
      <pc:sldChg chg="modSp mod">
        <pc:chgData name="maja markovska" userId="790c6750-3066-434e-acd1-24b8773a9945" providerId="ADAL" clId="{07A66823-3E4D-4E76-BB04-42A2B063FE19}" dt="2025-11-03T14:49:16.121" v="2" actId="790"/>
        <pc:sldMkLst>
          <pc:docMk/>
          <pc:sldMk cId="2249372667" sldId="409"/>
        </pc:sldMkLst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2249372667" sldId="409"/>
            <ac:spMk id="3" creationId="{9C37279A-330D-886F-340D-494A5005E5FC}"/>
          </ac:spMkLst>
        </pc:spChg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2249372667" sldId="409"/>
            <ac:spMk id="5" creationId="{7D9C64B6-3D69-B47B-2946-AF618C2D2A7A}"/>
          </ac:spMkLst>
        </pc:spChg>
      </pc:sldChg>
      <pc:sldChg chg="modSp mod">
        <pc:chgData name="maja markovska" userId="790c6750-3066-434e-acd1-24b8773a9945" providerId="ADAL" clId="{07A66823-3E4D-4E76-BB04-42A2B063FE19}" dt="2025-11-06T09:41:16.505" v="132" actId="20577"/>
        <pc:sldMkLst>
          <pc:docMk/>
          <pc:sldMk cId="3390304222" sldId="410"/>
        </pc:sldMkLst>
        <pc:spChg chg="mod">
          <ac:chgData name="maja markovska" userId="790c6750-3066-434e-acd1-24b8773a9945" providerId="ADAL" clId="{07A66823-3E4D-4E76-BB04-42A2B063FE19}" dt="2025-11-06T09:41:16.505" v="132" actId="20577"/>
          <ac:spMkLst>
            <pc:docMk/>
            <pc:sldMk cId="3390304222" sldId="410"/>
            <ac:spMk id="2" creationId="{7AB1D9D6-2977-ABCD-FDF8-51AFA5064E54}"/>
          </ac:spMkLst>
        </pc:spChg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3390304222" sldId="410"/>
            <ac:spMk id="3" creationId="{CCBB14BC-73BC-46E9-37EF-B27C95C28547}"/>
          </ac:spMkLst>
        </pc:spChg>
        <pc:spChg chg="mod">
          <ac:chgData name="maja markovska" userId="790c6750-3066-434e-acd1-24b8773a9945" providerId="ADAL" clId="{07A66823-3E4D-4E76-BB04-42A2B063FE19}" dt="2025-11-03T14:49:16.121" v="2" actId="790"/>
          <ac:spMkLst>
            <pc:docMk/>
            <pc:sldMk cId="3390304222" sldId="410"/>
            <ac:spMk id="4" creationId="{BED7C652-BD6E-509E-ED75-FEE55832526B}"/>
          </ac:spMkLst>
        </pc:spChg>
      </pc:sldChg>
      <pc:sldChg chg="addSp delSp modSp new mod ord addAnim delAnim modAnim chgLayout">
        <pc:chgData name="maja markovska" userId="790c6750-3066-434e-acd1-24b8773a9945" providerId="ADAL" clId="{07A66823-3E4D-4E76-BB04-42A2B063FE19}" dt="2025-11-03T15:10:07.842" v="34" actId="478"/>
        <pc:sldMkLst>
          <pc:docMk/>
          <pc:sldMk cId="3992239863" sldId="412"/>
        </pc:sldMkLst>
        <pc:picChg chg="add del mod">
          <ac:chgData name="maja markovska" userId="790c6750-3066-434e-acd1-24b8773a9945" providerId="ADAL" clId="{07A66823-3E4D-4E76-BB04-42A2B063FE19}" dt="2025-11-03T15:10:04.073" v="33" actId="478"/>
          <ac:picMkLst>
            <pc:docMk/>
            <pc:sldMk cId="3992239863" sldId="412"/>
            <ac:picMk id="7" creationId="{0A1DF16A-4461-5715-2135-DDFAB1AEF966}"/>
          </ac:picMkLst>
        </pc:picChg>
      </pc:sldChg>
      <pc:sldChg chg="addSp delSp modSp add mod">
        <pc:chgData name="maja markovska" userId="790c6750-3066-434e-acd1-24b8773a9945" providerId="ADAL" clId="{07A66823-3E4D-4E76-BB04-42A2B063FE19}" dt="2025-11-06T09:25:13.807" v="85" actId="1076"/>
        <pc:sldMkLst>
          <pc:docMk/>
          <pc:sldMk cId="1154166291" sldId="413"/>
        </pc:sldMkLst>
        <pc:spChg chg="del mod">
          <ac:chgData name="maja markovska" userId="790c6750-3066-434e-acd1-24b8773a9945" providerId="ADAL" clId="{07A66823-3E4D-4E76-BB04-42A2B063FE19}" dt="2025-11-06T09:23:24.292" v="44" actId="478"/>
          <ac:spMkLst>
            <pc:docMk/>
            <pc:sldMk cId="1154166291" sldId="413"/>
            <ac:spMk id="2" creationId="{2BE13E31-EE90-3DF4-9A4F-1182C5F80E67}"/>
          </ac:spMkLst>
        </pc:spChg>
        <pc:spChg chg="del mod">
          <ac:chgData name="maja markovska" userId="790c6750-3066-434e-acd1-24b8773a9945" providerId="ADAL" clId="{07A66823-3E4D-4E76-BB04-42A2B063FE19}" dt="2025-11-06T09:22:59.133" v="40" actId="931"/>
          <ac:spMkLst>
            <pc:docMk/>
            <pc:sldMk cId="1154166291" sldId="413"/>
            <ac:spMk id="3" creationId="{87DDF6CC-E041-5A1F-045A-48D75D78D9E3}"/>
          </ac:spMkLst>
        </pc:spChg>
        <pc:spChg chg="add del mod">
          <ac:chgData name="maja markovska" userId="790c6750-3066-434e-acd1-24b8773a9945" providerId="ADAL" clId="{07A66823-3E4D-4E76-BB04-42A2B063FE19}" dt="2025-11-06T09:24:52.250" v="79"/>
          <ac:spMkLst>
            <pc:docMk/>
            <pc:sldMk cId="1154166291" sldId="413"/>
            <ac:spMk id="6" creationId="{C062A5DB-91C4-0F30-24D2-5C52578BF279}"/>
          </ac:spMkLst>
        </pc:spChg>
        <pc:picChg chg="add mod modCrop">
          <ac:chgData name="maja markovska" userId="790c6750-3066-434e-acd1-24b8773a9945" providerId="ADAL" clId="{07A66823-3E4D-4E76-BB04-42A2B063FE19}" dt="2025-11-06T09:25:13.807" v="85" actId="1076"/>
          <ac:picMkLst>
            <pc:docMk/>
            <pc:sldMk cId="1154166291" sldId="413"/>
            <ac:picMk id="5" creationId="{4C941378-41D7-0176-0501-7C7655AF3CBE}"/>
          </ac:picMkLst>
        </pc:picChg>
      </pc:sldChg>
      <pc:sldChg chg="addSp delSp modSp add mod">
        <pc:chgData name="maja markovska" userId="790c6750-3066-434e-acd1-24b8773a9945" providerId="ADAL" clId="{07A66823-3E4D-4E76-BB04-42A2B063FE19}" dt="2025-11-07T08:27:49.109" v="151" actId="1076"/>
        <pc:sldMkLst>
          <pc:docMk/>
          <pc:sldMk cId="3195870188" sldId="414"/>
        </pc:sldMkLst>
        <pc:spChg chg="del">
          <ac:chgData name="maja markovska" userId="790c6750-3066-434e-acd1-24b8773a9945" providerId="ADAL" clId="{07A66823-3E4D-4E76-BB04-42A2B063FE19}" dt="2025-11-07T08:27:20.938" v="144" actId="478"/>
          <ac:spMkLst>
            <pc:docMk/>
            <pc:sldMk cId="3195870188" sldId="414"/>
            <ac:spMk id="2" creationId="{8CC22081-C6F4-DAD2-BDDB-B217D35FC36A}"/>
          </ac:spMkLst>
        </pc:spChg>
        <pc:spChg chg="mod">
          <ac:chgData name="maja markovska" userId="790c6750-3066-434e-acd1-24b8773a9945" providerId="ADAL" clId="{07A66823-3E4D-4E76-BB04-42A2B063FE19}" dt="2025-11-07T08:27:49.109" v="151" actId="1076"/>
          <ac:spMkLst>
            <pc:docMk/>
            <pc:sldMk cId="3195870188" sldId="414"/>
            <ac:spMk id="3" creationId="{3DC2ADAA-EA5D-6748-BEDE-7160B7196692}"/>
          </ac:spMkLst>
        </pc:spChg>
        <pc:spChg chg="add del mod">
          <ac:chgData name="maja markovska" userId="790c6750-3066-434e-acd1-24b8773a9945" providerId="ADAL" clId="{07A66823-3E4D-4E76-BB04-42A2B063FE19}" dt="2025-11-07T08:27:25.934" v="145" actId="478"/>
          <ac:spMkLst>
            <pc:docMk/>
            <pc:sldMk cId="3195870188" sldId="414"/>
            <ac:spMk id="5" creationId="{8CD5865D-112B-523D-C6E0-78BC8FA6DA0E}"/>
          </ac:spMkLst>
        </pc:spChg>
      </pc:sldChg>
      <pc:sldChg chg="addSp delSp modSp add mod">
        <pc:chgData name="maja markovska" userId="790c6750-3066-434e-acd1-24b8773a9945" providerId="ADAL" clId="{07A66823-3E4D-4E76-BB04-42A2B063FE19}" dt="2025-11-07T08:31:10.522" v="173" actId="20577"/>
        <pc:sldMkLst>
          <pc:docMk/>
          <pc:sldMk cId="2950929617" sldId="415"/>
        </pc:sldMkLst>
        <pc:spChg chg="del">
          <ac:chgData name="maja markovska" userId="790c6750-3066-434e-acd1-24b8773a9945" providerId="ADAL" clId="{07A66823-3E4D-4E76-BB04-42A2B063FE19}" dt="2025-11-07T08:30:38.768" v="153" actId="478"/>
          <ac:spMkLst>
            <pc:docMk/>
            <pc:sldMk cId="2950929617" sldId="415"/>
            <ac:spMk id="3" creationId="{46BC3553-93CD-3F2D-5BDD-91A9A44C099A}"/>
          </ac:spMkLst>
        </pc:spChg>
        <pc:spChg chg="add mod">
          <ac:chgData name="maja markovska" userId="790c6750-3066-434e-acd1-24b8773a9945" providerId="ADAL" clId="{07A66823-3E4D-4E76-BB04-42A2B063FE19}" dt="2025-11-07T08:31:10.522" v="173" actId="20577"/>
          <ac:spMkLst>
            <pc:docMk/>
            <pc:sldMk cId="2950929617" sldId="415"/>
            <ac:spMk id="4" creationId="{1665804D-9D16-306A-D1E1-542AA130B26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DD12-BCD5-485B-BCBC-34BB01D7923C}" type="datetimeFigureOut">
              <a:rPr lang="en-US" smtClean="0"/>
              <a:t>11/7/2025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0DF-5933-439D-898F-38E9AC9BA68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11/7/2025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433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Што е зелена инфраструктура?</a:t>
            </a:r>
            <a:endParaRPr lang="ru-RU" dirty="0"/>
          </a:p>
          <a:p>
            <a:r>
              <a:rPr lang="ru-RU" dirty="0"/>
              <a:t>Тоа е </a:t>
            </a:r>
            <a:r>
              <a:rPr lang="ru-RU" b="1" dirty="0"/>
              <a:t>поврзана мрежа на природни и полу-природни подрачја</a:t>
            </a:r>
            <a:r>
              <a:rPr lang="ru-RU" dirty="0"/>
              <a:t> која ја поддржува природната и човечката благосостојба.</a:t>
            </a:r>
          </a:p>
          <a:p>
            <a:r>
              <a:rPr lang="ru-RU" dirty="0"/>
              <a:t>Ги вклучува паркови, шуми, реки, езера, тревници, дрвореди, урбани градини, влажни подрачја и земјоделски пејзажи.</a:t>
            </a:r>
          </a:p>
          <a:p>
            <a:r>
              <a:rPr lang="ru-RU" dirty="0"/>
              <a:t>Зелената инфраструктура функционира како </a:t>
            </a:r>
            <a:r>
              <a:rPr lang="ru-RU" b="1" dirty="0"/>
              <a:t>„живо ткиво“</a:t>
            </a:r>
            <a:r>
              <a:rPr lang="ru-RU" dirty="0"/>
              <a:t> што ги поврзува екосистемите и населените места.</a:t>
            </a:r>
          </a:p>
          <a:p>
            <a:r>
              <a:rPr lang="ru-RU" b="1" dirty="0"/>
              <a:t>Разлика меѓу сива и зелена инфраструктура</a:t>
            </a:r>
            <a:endParaRPr lang="ru-RU" dirty="0"/>
          </a:p>
          <a:p>
            <a:r>
              <a:rPr lang="ru-RU" dirty="0"/>
              <a:t>Сива инфраструктураЗелена инфраструктураВештачка, техничка (патишта, канализација, бетонски објекти)Природна или полуприродна (реки, зелени коридори, паркови)Обично има </a:t>
            </a:r>
            <a:r>
              <a:rPr lang="ru-RU" b="1" dirty="0"/>
              <a:t>една функција</a:t>
            </a:r>
            <a:r>
              <a:rPr lang="ru-RU" dirty="0"/>
              <a:t> (пр. транспорт)Има </a:t>
            </a:r>
            <a:r>
              <a:rPr lang="ru-RU" b="1" dirty="0"/>
              <a:t>мултифункционалност</a:t>
            </a:r>
            <a:r>
              <a:rPr lang="ru-RU" dirty="0"/>
              <a:t> – еколошка, социјална, економскаЧесто создава фрагментација на просторотГо </a:t>
            </a:r>
            <a:r>
              <a:rPr lang="ru-RU" b="1" dirty="0"/>
              <a:t>поврзува</a:t>
            </a:r>
            <a:r>
              <a:rPr lang="ru-RU" dirty="0"/>
              <a:t> просторот и ја подобрува отпорноста на градовитеНоси големи одржувачки трошоциЕнергетски поефикасна и економична долгорочно</a:t>
            </a:r>
          </a:p>
          <a:p>
            <a:r>
              <a:rPr lang="ru-RU" b="1" dirty="0"/>
              <a:t>Клучни придобивки од зелената инфраструктура</a:t>
            </a:r>
            <a:endParaRPr lang="ru-RU" dirty="0"/>
          </a:p>
          <a:p>
            <a:r>
              <a:rPr lang="ru-RU" b="1" dirty="0"/>
              <a:t>Подобрување на воздухот и водата</a:t>
            </a:r>
            <a:r>
              <a:rPr lang="ru-RU" dirty="0"/>
              <a:t> (филтрирање на загадувачи, апсорпција на CO₂).</a:t>
            </a:r>
          </a:p>
          <a:p>
            <a:r>
              <a:rPr lang="ru-RU" b="1" dirty="0"/>
              <a:t>Намалување на урбаните топлотни острови</a:t>
            </a:r>
            <a:r>
              <a:rPr lang="ru-RU" dirty="0"/>
              <a:t> преку сенка и испарување.</a:t>
            </a:r>
          </a:p>
          <a:p>
            <a:r>
              <a:rPr lang="ru-RU" b="1" dirty="0"/>
              <a:t>Регулација на поплави и ерозии</a:t>
            </a:r>
            <a:r>
              <a:rPr lang="ru-RU" dirty="0"/>
              <a:t> преку природни решенија.</a:t>
            </a:r>
          </a:p>
          <a:p>
            <a:r>
              <a:rPr lang="ru-RU" b="1" dirty="0"/>
              <a:t>Зголемување на биодиверзитетот</a:t>
            </a:r>
            <a:r>
              <a:rPr lang="ru-RU" dirty="0"/>
              <a:t> – живеалишта за растенија и животни.</a:t>
            </a:r>
          </a:p>
          <a:p>
            <a:r>
              <a:rPr lang="ru-RU" b="1" dirty="0"/>
              <a:t>Поддршка на рекреација, туризам и здравје</a:t>
            </a:r>
            <a:r>
              <a:rPr lang="ru-RU" dirty="0"/>
              <a:t> на локалното население.</a:t>
            </a:r>
          </a:p>
          <a:p>
            <a:r>
              <a:rPr lang="ru-RU" b="1" dirty="0"/>
              <a:t>Економски ефекти</a:t>
            </a:r>
            <a:r>
              <a:rPr lang="ru-RU" dirty="0"/>
              <a:t> – привлечност за инвестиции и туризам.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248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BC04D-2568-C19F-6211-ABA7996CB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D96A4-D432-FA69-5E46-4DF91D77C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639921-CFBB-DE6F-31EB-81B758CA0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3E3F8-8185-F97B-2F08-1F44FCE2A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777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160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98FA2-FBE7-7865-89C4-7117B91C0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F6C578-1824-08EA-B2CB-F63970523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89651C-02C6-C123-DFA9-1D4BBF1D0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293D4F-818E-DA09-8291-9D281A581F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138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2E4E0-2905-821A-68EB-2D540D530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A9C00-1010-982B-82C2-77ECD708E9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8133BB-10FB-147B-8BDE-C5368FFE27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5929EF-007E-4F55-B30E-3F31E3487A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1221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CAEDB-CD4F-67E0-5FEB-B636B6978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BF773C-C204-C6D1-7FAF-04B97C83EB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F3E27D-DC98-3395-EDC2-906F1C903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CC72A-B2C5-F841-639D-C9259B0A45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1335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xrPWOIi_dZk?feature=oembed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hyperlink" Target="http://www.milieukontakt.mk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info@mkm.mk" TargetMode="External"/><Relationship Id="rId5" Type="http://schemas.openxmlformats.org/officeDocument/2006/relationships/hyperlink" Target="mailto:aleksandra.s@mkm.mk" TargetMode="External"/><Relationship Id="rId4" Type="http://schemas.openxmlformats.org/officeDocument/2006/relationships/hyperlink" Target="mailto:maja@mkm.m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9904" y="411479"/>
            <a:ext cx="5486400" cy="3291840"/>
          </a:xfrm>
        </p:spPr>
        <p:txBody>
          <a:bodyPr/>
          <a:lstStyle/>
          <a:p>
            <a:r>
              <a:rPr lang="mk-MK" sz="4000" noProof="0" dirty="0"/>
              <a:t>МОДУЛ 3</a:t>
            </a:r>
            <a:r>
              <a:rPr lang="en-US" sz="4000" noProof="0" dirty="0"/>
              <a:t> – </a:t>
            </a:r>
            <a:r>
              <a:rPr lang="mk-MK" sz="4000" noProof="0" dirty="0"/>
              <a:t>Зелена инфраструктура  </a:t>
            </a:r>
          </a:p>
        </p:txBody>
      </p:sp>
      <p:sp>
        <p:nvSpPr>
          <p:cNvPr id="3" name="Freeform 13">
            <a:extLst>
              <a:ext uri="{FF2B5EF4-FFF2-40B4-BE49-F238E27FC236}">
                <a16:creationId xmlns:a16="http://schemas.microsoft.com/office/drawing/2014/main" id="{CCBB14BC-73BC-46E9-37EF-B27C95C28547}"/>
              </a:ext>
            </a:extLst>
          </p:cNvPr>
          <p:cNvSpPr/>
          <p:nvPr/>
        </p:nvSpPr>
        <p:spPr>
          <a:xfrm>
            <a:off x="1877961" y="160022"/>
            <a:ext cx="7327963" cy="1897377"/>
          </a:xfrm>
          <a:custGeom>
            <a:avLst/>
            <a:gdLst/>
            <a:ahLst/>
            <a:cxnLst/>
            <a:rect l="l" t="t" r="r" b="b"/>
            <a:pathLst>
              <a:path w="11538406" h="2930597">
                <a:moveTo>
                  <a:pt x="0" y="0"/>
                </a:moveTo>
                <a:lnTo>
                  <a:pt x="11538406" y="0"/>
                </a:lnTo>
                <a:lnTo>
                  <a:pt x="11538406" y="2930597"/>
                </a:lnTo>
                <a:lnTo>
                  <a:pt x="0" y="29305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mk-MK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407BDE8-D4A0-23FE-AB81-936ABBDA25F6}"/>
              </a:ext>
            </a:extLst>
          </p:cNvPr>
          <p:cNvGrpSpPr/>
          <p:nvPr/>
        </p:nvGrpSpPr>
        <p:grpSpPr>
          <a:xfrm>
            <a:off x="5801032" y="5362724"/>
            <a:ext cx="6272979" cy="1260777"/>
            <a:chOff x="4542503" y="5185744"/>
            <a:chExt cx="6272979" cy="1260777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BED7C652-BD6E-509E-ED75-FEE55832526B}"/>
                </a:ext>
              </a:extLst>
            </p:cNvPr>
            <p:cNvSpPr/>
            <p:nvPr/>
          </p:nvSpPr>
          <p:spPr>
            <a:xfrm>
              <a:off x="4542503" y="5323433"/>
              <a:ext cx="6272979" cy="1123088"/>
            </a:xfrm>
            <a:custGeom>
              <a:avLst/>
              <a:gdLst/>
              <a:ahLst/>
              <a:cxnLst/>
              <a:rect l="l" t="t" r="r" b="b"/>
              <a:pathLst>
                <a:path w="11721306" h="2077981">
                  <a:moveTo>
                    <a:pt x="0" y="0"/>
                  </a:moveTo>
                  <a:lnTo>
                    <a:pt x="11721306" y="0"/>
                  </a:lnTo>
                  <a:lnTo>
                    <a:pt x="11721306" y="2077981"/>
                  </a:lnTo>
                  <a:lnTo>
                    <a:pt x="0" y="20779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mk-MK" noProof="0" dirty="0"/>
            </a:p>
          </p:txBody>
        </p:sp>
        <p:pic>
          <p:nvPicPr>
            <p:cNvPr id="6" name="Picture 5" descr="A logo with blue stars&#10;&#10;AI-generated content may be incorrect.">
              <a:extLst>
                <a:ext uri="{FF2B5EF4-FFF2-40B4-BE49-F238E27FC236}">
                  <a16:creationId xmlns:a16="http://schemas.microsoft.com/office/drawing/2014/main" id="{5CB23EC4-71A4-8572-496D-BCEB98670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3355" y="5185744"/>
              <a:ext cx="2905138" cy="11642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/>
          <a:lstStyle/>
          <a:p>
            <a:r>
              <a:rPr lang="mk-MK" noProof="0" dirty="0"/>
              <a:t>Дневен ред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8EBC2C-6DD7-5003-38EB-40753046F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3725" y="2281238"/>
            <a:ext cx="6788150" cy="3709987"/>
          </a:xfrm>
        </p:spPr>
        <p:txBody>
          <a:bodyPr tIns="457200"/>
          <a:lstStyle/>
          <a:p>
            <a:r>
              <a:rPr lang="mk-MK" noProof="0" dirty="0"/>
              <a:t>Вовед </a:t>
            </a:r>
          </a:p>
          <a:p>
            <a:r>
              <a:rPr lang="mk-MK" noProof="0" dirty="0"/>
              <a:t>Цел на обуката </a:t>
            </a:r>
          </a:p>
          <a:p>
            <a:r>
              <a:rPr lang="mk-MK" noProof="0" dirty="0"/>
              <a:t>Што е зелена инфраструктура? </a:t>
            </a:r>
          </a:p>
          <a:p>
            <a:r>
              <a:rPr lang="mk-MK" noProof="0" dirty="0"/>
              <a:t>Сива наспроти зелена инфраструктура. </a:t>
            </a:r>
          </a:p>
          <a:p>
            <a:r>
              <a:rPr lang="mk-MK" noProof="0" dirty="0"/>
              <a:t> Зошто ни треба зелена инфраструктура?</a:t>
            </a:r>
          </a:p>
          <a:p>
            <a:r>
              <a:rPr lang="mk-MK" noProof="0" dirty="0"/>
              <a:t>Активности </a:t>
            </a:r>
          </a:p>
        </p:txBody>
      </p:sp>
    </p:spTree>
    <p:extLst>
      <p:ext uri="{BB962C8B-B14F-4D97-AF65-F5344CB8AC3E}">
        <p14:creationId xmlns:p14="http://schemas.microsoft.com/office/powerpoint/2010/main" val="334668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close-up of a plant">
            <a:extLst>
              <a:ext uri="{FF2B5EF4-FFF2-40B4-BE49-F238E27FC236}">
                <a16:creationId xmlns:a16="http://schemas.microsoft.com/office/drawing/2014/main" id="{8DB431A1-9806-9CFE-0E5F-1A5611C2A6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/>
        </p:blipFill>
        <p:spPr>
          <a:xfrm>
            <a:off x="0" y="0"/>
            <a:ext cx="12192000" cy="688022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C37279A-330D-886F-340D-494A5005E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0194" y="648930"/>
            <a:ext cx="5818657" cy="1200050"/>
          </a:xfrm>
        </p:spPr>
        <p:txBody>
          <a:bodyPr/>
          <a:lstStyle/>
          <a:p>
            <a:r>
              <a:rPr lang="mk-MK" noProof="0" dirty="0"/>
              <a:t>ВОВЕД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9C64B6-3D69-B47B-2946-AF618C2D2A7A}"/>
              </a:ext>
            </a:extLst>
          </p:cNvPr>
          <p:cNvSpPr txBox="1"/>
          <p:nvPr/>
        </p:nvSpPr>
        <p:spPr>
          <a:xfrm>
            <a:off x="5494193" y="4498592"/>
            <a:ext cx="6174658" cy="1020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mk-MK" sz="1800" noProof="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Трета заедничка обука за подготовка на Заедничка стратегија за зелена инфраструктура (2025–2035)</a:t>
            </a:r>
            <a:br>
              <a:rPr lang="mk-MK" sz="1800" noProof="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mk-MK" sz="1800" noProof="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Штип, 06–07 ноември 2025</a:t>
            </a:r>
          </a:p>
        </p:txBody>
      </p:sp>
    </p:spTree>
    <p:extLst>
      <p:ext uri="{BB962C8B-B14F-4D97-AF65-F5344CB8AC3E}">
        <p14:creationId xmlns:p14="http://schemas.microsoft.com/office/powerpoint/2010/main" val="2249372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8CE60-587E-1D5C-8B50-ED3441BA4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1847" y="719596"/>
            <a:ext cx="5486400" cy="1645921"/>
          </a:xfrm>
        </p:spPr>
        <p:txBody>
          <a:bodyPr/>
          <a:lstStyle/>
          <a:p>
            <a:r>
              <a:rPr lang="mk-MK" noProof="0" dirty="0"/>
              <a:t>Цел на обуката? </a:t>
            </a:r>
          </a:p>
        </p:txBody>
      </p:sp>
      <p:pic>
        <p:nvPicPr>
          <p:cNvPr id="12" name="Picture Placeholder 4" descr="A close-up of a wood grain">
            <a:extLst>
              <a:ext uri="{FF2B5EF4-FFF2-40B4-BE49-F238E27FC236}">
                <a16:creationId xmlns:a16="http://schemas.microsoft.com/office/drawing/2014/main" id="{7D5BDB53-9169-3BBC-9362-0539514AC7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1113"/>
            <a:ext cx="5791200" cy="6880226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2AE9C-BA1D-195E-3B93-A5A0CC03D8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19499" y="2606040"/>
            <a:ext cx="5486400" cy="2054450"/>
          </a:xfrm>
        </p:spPr>
        <p:txBody>
          <a:bodyPr/>
          <a:lstStyle/>
          <a:p>
            <a:r>
              <a:rPr lang="mk-MK" noProof="0" dirty="0"/>
              <a:t>Да се разбере што претставува зелената инфраструктура и нејзината улога во урбаното и регионалното планирање.</a:t>
            </a:r>
            <a:br>
              <a:rPr lang="mk-MK" noProof="0" dirty="0"/>
            </a:br>
            <a:r>
              <a:rPr lang="mk-MK" noProof="0" dirty="0"/>
              <a:t>„Природата како инфраструктура што не ја градиме, туку ја негуваме.“</a:t>
            </a:r>
          </a:p>
        </p:txBody>
      </p:sp>
    </p:spTree>
    <p:extLst>
      <p:ext uri="{BB962C8B-B14F-4D97-AF65-F5344CB8AC3E}">
        <p14:creationId xmlns:p14="http://schemas.microsoft.com/office/powerpoint/2010/main" val="1440871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mk-MK" noProof="0" dirty="0"/>
              <a:t>Што е зелена инфраструктура?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64077" y="1994994"/>
            <a:ext cx="7810500" cy="1941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mk-MK" noProof="0" dirty="0"/>
              <a:t> Мрежа од природни и полу-природни подрачја што создаваат функционален екосистем.</a:t>
            </a:r>
            <a:br>
              <a:rPr lang="mk-MK" noProof="0" dirty="0"/>
            </a:br>
            <a:r>
              <a:rPr lang="mk-MK" noProof="0" dirty="0"/>
              <a:t>Вклучува паркови, шуми, реки, езера, зелени појаси, урбани градини.</a:t>
            </a:r>
            <a:br>
              <a:rPr lang="mk-MK" noProof="0" dirty="0"/>
            </a:br>
            <a:r>
              <a:rPr lang="mk-MK" noProof="0" dirty="0"/>
              <a:t>Обезбедува еко-системски услуги: вода, воздух, </a:t>
            </a:r>
            <a:r>
              <a:rPr lang="mk-MK" noProof="0" dirty="0" err="1"/>
              <a:t>клима,рекреација</a:t>
            </a:r>
            <a:r>
              <a:rPr lang="mk-MK" noProof="0" dirty="0"/>
              <a:t>.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6C0FA8E-D10F-AA63-6ACE-427CF303F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382502"/>
            <a:ext cx="10084742" cy="63029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8A8877-02F4-3B98-82A0-34F6F587BA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779" y="430837"/>
            <a:ext cx="9906403" cy="59438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22824B-F370-5828-450C-E0AD87CB13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306" y="757744"/>
            <a:ext cx="10232132" cy="563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633A5-8BE3-D44D-57F3-2EF161376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AB6D40A-2A0A-AF3D-8CF7-3ECD37765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885" y="3499667"/>
            <a:ext cx="4939666" cy="2542810"/>
          </a:xfrm>
        </p:spPr>
        <p:txBody>
          <a:bodyPr anchor="b">
            <a:normAutofit/>
          </a:bodyPr>
          <a:lstStyle/>
          <a:p>
            <a:r>
              <a:rPr lang="mk-MK" noProof="0" dirty="0"/>
              <a:t>Сива наспроти зелена инфраструктура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E56FD8-6F83-6371-49FE-C398CCD15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7" r="3" b="3"/>
          <a:stretch>
            <a:fillRect/>
          </a:stretch>
        </p:blipFill>
        <p:spPr>
          <a:xfrm>
            <a:off x="352063" y="1164752"/>
            <a:ext cx="6991481" cy="3100208"/>
          </a:xfrm>
          <a:prstGeom prst="rect">
            <a:avLst/>
          </a:prstGeom>
          <a:noFill/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442CD-A26D-1761-8CE7-8BC3075BB4E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93976" y="4771072"/>
            <a:ext cx="5198269" cy="1399665"/>
          </a:xfrm>
        </p:spPr>
        <p:txBody>
          <a:bodyPr>
            <a:normAutofit/>
          </a:bodyPr>
          <a:lstStyle/>
          <a:p>
            <a:r>
              <a:rPr lang="mk-MK" noProof="0" dirty="0"/>
              <a:t>Сива инфраструктура – бетонска, со една функција, го прекинува просторот.</a:t>
            </a:r>
            <a:br>
              <a:rPr lang="mk-MK" noProof="0" dirty="0"/>
            </a:br>
            <a:r>
              <a:rPr lang="mk-MK" noProof="0" dirty="0"/>
              <a:t>Зелена инфраструктура – природна, мултифункционална, го поврзува просторот.</a:t>
            </a:r>
          </a:p>
        </p:txBody>
      </p:sp>
    </p:spTree>
    <p:extLst>
      <p:ext uri="{BB962C8B-B14F-4D97-AF65-F5344CB8AC3E}">
        <p14:creationId xmlns:p14="http://schemas.microsoft.com/office/powerpoint/2010/main" val="203905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/>
          <a:lstStyle/>
          <a:p>
            <a:r>
              <a:rPr lang="mk-MK" noProof="0" dirty="0"/>
              <a:t>Зошто ни треба зелена инфраструктура?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97449-5B72-ADA0-3B2D-1CBC160D6B9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676525"/>
            <a:ext cx="3187931" cy="346450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mk-MK" noProof="0" dirty="0"/>
              <a:t>Подобрување на квалитетот на воздух и вода.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k-MK" noProof="0" dirty="0"/>
              <a:t>Намалување на топлотни острови.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k-MK" noProof="0" dirty="0"/>
              <a:t>Поттикнување биодиверзитет и рекреација.</a:t>
            </a:r>
          </a:p>
        </p:txBody>
      </p:sp>
      <p:pic>
        <p:nvPicPr>
          <p:cNvPr id="8" name="Picture 7" descr="A diagram of a rainwater drainage system&#10;&#10;AI-generated content may be incorrect.">
            <a:extLst>
              <a:ext uri="{FF2B5EF4-FFF2-40B4-BE49-F238E27FC236}">
                <a16:creationId xmlns:a16="http://schemas.microsoft.com/office/drawing/2014/main" id="{56802A11-ECCB-DC4A-C2DD-7A84CBCBF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716" y="1511660"/>
            <a:ext cx="7602317" cy="506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nline Media 6" title="How Green Infrastructure Can Benefit Your City">
            <a:hlinkClick r:id="" action="ppaction://media"/>
            <a:extLst>
              <a:ext uri="{FF2B5EF4-FFF2-40B4-BE49-F238E27FC236}">
                <a16:creationId xmlns:a16="http://schemas.microsoft.com/office/drawing/2014/main" id="{0A1DF16A-4461-5715-2135-DDFAB1AEF96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024" y="0"/>
            <a:ext cx="12177952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99223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D29B5-1B58-809F-FEA7-B82105E94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8885" y="3499667"/>
            <a:ext cx="4939666" cy="2542810"/>
          </a:xfrm>
        </p:spPr>
        <p:txBody>
          <a:bodyPr/>
          <a:lstStyle/>
          <a:p>
            <a:r>
              <a:rPr lang="mk-MK" noProof="0" dirty="0"/>
              <a:t>ВЕЖБА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99B60-BF79-A832-6AD4-6C6FC6CE431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6373" y="952298"/>
            <a:ext cx="7713898" cy="4121147"/>
          </a:xfrm>
        </p:spPr>
        <p:txBody>
          <a:bodyPr>
            <a:normAutofit/>
          </a:bodyPr>
          <a:lstStyle/>
          <a:p>
            <a:r>
              <a:rPr lang="mk-MK" b="1" noProof="0" dirty="0"/>
              <a:t>„Мојата зелена зона“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k-MK" noProof="0" dirty="0"/>
              <a:t>Размисли за едно зелено место во твојата општина.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k-MK" noProof="0" dirty="0"/>
              <a:t>Како се користи?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k-MK" noProof="0" dirty="0"/>
              <a:t>Кој се грижи?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k-MK" noProof="0" dirty="0"/>
              <a:t>Како може да се подобри?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k-MK" noProof="0" dirty="0"/>
              <a:t>Напиши на </a:t>
            </a:r>
            <a:r>
              <a:rPr lang="mk-MK" noProof="0" dirty="0" err="1"/>
              <a:t>Post-it</a:t>
            </a:r>
            <a:r>
              <a:rPr lang="mk-MK" noProof="0" dirty="0"/>
              <a:t> и закачи на </a:t>
            </a:r>
            <a:r>
              <a:rPr lang="mk-MK" noProof="0" dirty="0" err="1"/>
              <a:t>флипчарт</a:t>
            </a:r>
            <a:r>
              <a:rPr lang="mk-MK" noProof="0" dirty="0"/>
              <a:t> и </a:t>
            </a:r>
            <a:r>
              <a:rPr lang="mk-MK" noProof="0" dirty="0" err="1"/>
              <a:t>формирај</a:t>
            </a:r>
            <a:r>
              <a:rPr lang="mk-MK" noProof="0" dirty="0"/>
              <a:t> ја „Зелената мрежа на нашите градови“. </a:t>
            </a:r>
          </a:p>
        </p:txBody>
      </p:sp>
    </p:spTree>
    <p:extLst>
      <p:ext uri="{BB962C8B-B14F-4D97-AF65-F5344CB8AC3E}">
        <p14:creationId xmlns:p14="http://schemas.microsoft.com/office/powerpoint/2010/main" val="3088225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9BF73-30A1-6289-55D3-04A58AC37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2ADAA-EA5D-6748-BEDE-7160B71966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51682" y="543689"/>
            <a:ext cx="10662681" cy="5770621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Од мапирање до концепт и приоритетни акции</a:t>
            </a:r>
          </a:p>
          <a:p>
            <a:r>
              <a:rPr lang="ru-RU" dirty="0"/>
              <a:t>Кога зборуваме за </a:t>
            </a:r>
            <a:r>
              <a:rPr lang="ru-RU" b="1" dirty="0"/>
              <a:t>мапирање на зелена инфраструктура</a:t>
            </a:r>
            <a:r>
              <a:rPr lang="ru-RU" dirty="0"/>
              <a:t>, не зборуваме само за карти, туку за </a:t>
            </a:r>
            <a:r>
              <a:rPr lang="ru-RU" b="1" dirty="0"/>
              <a:t>приказна на просторот</a:t>
            </a:r>
            <a:r>
              <a:rPr lang="ru-RU" dirty="0"/>
              <a:t> — што тој нуди, што му недостига и како може да стане поодржлив. Мапирањето ни дава факти: каде има шуми, водни тела, земјоделски површини, урбани празнини, коридори за движење на животни, места со ерозија или поплави. Но самото мапирање е </a:t>
            </a:r>
            <a:r>
              <a:rPr lang="ru-RU" b="1" dirty="0"/>
              <a:t>почеток, не крај</a:t>
            </a:r>
            <a:r>
              <a:rPr lang="ru-RU" dirty="0"/>
              <a:t>.</a:t>
            </a:r>
          </a:p>
          <a:p>
            <a:r>
              <a:rPr lang="ru-RU" dirty="0"/>
              <a:t>Следниот чекор е да ги </a:t>
            </a:r>
            <a:r>
              <a:rPr lang="ru-RU" b="1" dirty="0"/>
              <a:t>претвориме тие податоци во концепти</a:t>
            </a:r>
            <a:r>
              <a:rPr lang="ru-RU" dirty="0"/>
              <a:t> — односно во </a:t>
            </a:r>
            <a:r>
              <a:rPr lang="ru-RU" b="1" dirty="0"/>
              <a:t>визија за идната зелена мрежа</a:t>
            </a:r>
            <a:r>
              <a:rPr lang="ru-RU" dirty="0"/>
              <a:t>. Ги поврзуваме локациите со цели: ако имаме фрагментирана шума, концептот може да биде „обнова на зелен коридор“; ако имаме урбано подрачје без зеленило — „парк како микроклиматска оаза“; ако има ерозирани земјишта — „рехабилитација со природни решенија“.</a:t>
            </a:r>
          </a:p>
          <a:p>
            <a:r>
              <a:rPr lang="ru-RU" dirty="0"/>
              <a:t>Од тие концепти произлегуваат </a:t>
            </a:r>
            <a:r>
              <a:rPr lang="ru-RU" b="1" dirty="0"/>
              <a:t>приоритетните акции</a:t>
            </a:r>
            <a:r>
              <a:rPr lang="ru-RU" dirty="0"/>
              <a:t>. На пример:</a:t>
            </a:r>
          </a:p>
          <a:p>
            <a:r>
              <a:rPr lang="ru-RU" dirty="0"/>
              <a:t>каде ќе се засади нова дрворедна мрежа за подобра воздух и сенка,</a:t>
            </a:r>
          </a:p>
          <a:p>
            <a:r>
              <a:rPr lang="ru-RU" dirty="0"/>
              <a:t>каде ќе се постават заштитни појаси покрај реките,</a:t>
            </a:r>
          </a:p>
          <a:p>
            <a:r>
              <a:rPr lang="ru-RU" dirty="0"/>
              <a:t>кои делови ќе се вратат под природна вегетација,</a:t>
            </a:r>
          </a:p>
          <a:p>
            <a:r>
              <a:rPr lang="ru-RU" dirty="0"/>
              <a:t>и како ќе се вклучат локалните заедници во спроведувањето.</a:t>
            </a:r>
          </a:p>
          <a:p>
            <a:r>
              <a:rPr lang="ru-RU" dirty="0"/>
              <a:t>Така мапите се претвораат во </a:t>
            </a:r>
            <a:r>
              <a:rPr lang="ru-RU" b="1" dirty="0"/>
              <a:t>планови за делување</a:t>
            </a:r>
            <a:r>
              <a:rPr lang="ru-RU" dirty="0"/>
              <a:t>. Концептите ни даваат структура, а приоритетите ни овозможуваат чекор по чекор да ја оствариме визијата – </a:t>
            </a:r>
            <a:r>
              <a:rPr lang="ru-RU" b="1" dirty="0"/>
              <a:t>од просторна слика кон конкретна промена</a:t>
            </a:r>
            <a:r>
              <a:rPr lang="ru-RU" dirty="0"/>
              <a:t>.</a:t>
            </a:r>
          </a:p>
          <a:p>
            <a:endParaRPr lang="mk-MK" noProof="0" dirty="0"/>
          </a:p>
        </p:txBody>
      </p:sp>
    </p:spTree>
    <p:extLst>
      <p:ext uri="{BB962C8B-B14F-4D97-AF65-F5344CB8AC3E}">
        <p14:creationId xmlns:p14="http://schemas.microsoft.com/office/powerpoint/2010/main" val="3195870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81B09-3EC3-6C07-9F45-5AEFB3E49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5804D-9D16-306A-D1E1-542AA130B26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72242" y="628504"/>
            <a:ext cx="11012285" cy="573073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b="1" dirty="0" err="1"/>
              <a:t>Идентификација</a:t>
            </a:r>
            <a:r>
              <a:rPr lang="en-US" b="1" dirty="0"/>
              <a:t> на </a:t>
            </a:r>
            <a:r>
              <a:rPr lang="en-US" b="1" dirty="0" err="1"/>
              <a:t>постојни</a:t>
            </a:r>
            <a:r>
              <a:rPr lang="en-US" b="1" dirty="0"/>
              <a:t> </a:t>
            </a:r>
            <a:r>
              <a:rPr lang="en-US" b="1" dirty="0" err="1"/>
              <a:t>зелени</a:t>
            </a:r>
            <a:r>
              <a:rPr lang="en-US" b="1" dirty="0"/>
              <a:t> и </a:t>
            </a:r>
            <a:r>
              <a:rPr lang="en-US" b="1" dirty="0" err="1"/>
              <a:t>природни</a:t>
            </a:r>
            <a:r>
              <a:rPr lang="en-US" b="1" dirty="0"/>
              <a:t> </a:t>
            </a:r>
            <a:r>
              <a:rPr lang="en-US" b="1" dirty="0" err="1"/>
              <a:t>простори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b="1" dirty="0" err="1"/>
              <a:t>реки</a:t>
            </a:r>
            <a:r>
              <a:rPr lang="en-US" b="1" dirty="0"/>
              <a:t>, </a:t>
            </a:r>
            <a:r>
              <a:rPr lang="en-US" b="1" dirty="0" err="1"/>
              <a:t>паркови</a:t>
            </a:r>
            <a:r>
              <a:rPr lang="en-US" b="1" dirty="0"/>
              <a:t>, </a:t>
            </a:r>
            <a:r>
              <a:rPr lang="en-US" b="1" dirty="0" err="1"/>
              <a:t>земјоделски</a:t>
            </a:r>
            <a:r>
              <a:rPr lang="en-US" b="1" dirty="0"/>
              <a:t> </a:t>
            </a:r>
            <a:r>
              <a:rPr lang="en-US" b="1" dirty="0" err="1"/>
              <a:t>подрачја</a:t>
            </a:r>
            <a:r>
              <a:rPr lang="en-US" b="1" dirty="0"/>
              <a:t>, </a:t>
            </a:r>
            <a:r>
              <a:rPr lang="en-US" b="1" dirty="0" err="1"/>
              <a:t>шуми</a:t>
            </a:r>
            <a:r>
              <a:rPr lang="en-US" b="1" dirty="0"/>
              <a:t>, </a:t>
            </a:r>
            <a:r>
              <a:rPr lang="en-US" b="1" dirty="0" err="1"/>
              <a:t>заштитени</a:t>
            </a:r>
            <a:r>
              <a:rPr lang="en-US" b="1" dirty="0"/>
              <a:t> </a:t>
            </a:r>
            <a:r>
              <a:rPr lang="en-US" b="1" dirty="0" err="1"/>
              <a:t>зони</a:t>
            </a:r>
            <a:r>
              <a:rPr lang="en-US" b="1" dirty="0"/>
              <a:t>;</a:t>
            </a:r>
            <a:endParaRPr lang="en-US" dirty="0"/>
          </a:p>
          <a:p>
            <a:pPr lvl="1"/>
            <a:r>
              <a:rPr lang="en-US" b="1" dirty="0" err="1"/>
              <a:t>просторите</a:t>
            </a:r>
            <a:r>
              <a:rPr lang="en-US" b="1" dirty="0"/>
              <a:t> </a:t>
            </a:r>
            <a:r>
              <a:rPr lang="en-US" b="1" dirty="0" err="1"/>
              <a:t>што</a:t>
            </a:r>
            <a:r>
              <a:rPr lang="en-US" b="1" dirty="0"/>
              <a:t> </a:t>
            </a:r>
            <a:r>
              <a:rPr lang="en-US" b="1" dirty="0" err="1"/>
              <a:t>имаат</a:t>
            </a:r>
            <a:r>
              <a:rPr lang="en-US" b="1" dirty="0"/>
              <a:t> </a:t>
            </a:r>
            <a:r>
              <a:rPr lang="en-US" b="1" dirty="0" err="1"/>
              <a:t>екосистемска</a:t>
            </a:r>
            <a:r>
              <a:rPr lang="en-US" b="1" dirty="0"/>
              <a:t> или </a:t>
            </a:r>
            <a:r>
              <a:rPr lang="en-US" b="1" dirty="0" err="1"/>
              <a:t>социјална</a:t>
            </a:r>
            <a:r>
              <a:rPr lang="en-US" b="1" dirty="0"/>
              <a:t> </a:t>
            </a:r>
            <a:r>
              <a:rPr lang="en-US" b="1" dirty="0" err="1"/>
              <a:t>вредност</a:t>
            </a:r>
            <a:r>
              <a:rPr lang="en-US" b="1" dirty="0"/>
              <a:t>.</a:t>
            </a:r>
            <a:endParaRPr lang="en-US" dirty="0"/>
          </a:p>
          <a:p>
            <a:pPr lvl="0"/>
            <a:r>
              <a:rPr lang="en-US" b="1" dirty="0" err="1"/>
              <a:t>Обележување</a:t>
            </a:r>
            <a:r>
              <a:rPr lang="en-US" b="1" dirty="0"/>
              <a:t> на </a:t>
            </a:r>
            <a:r>
              <a:rPr lang="en-US" b="1" dirty="0" err="1"/>
              <a:t>предизвици</a:t>
            </a:r>
            <a:r>
              <a:rPr lang="en-US" b="1" dirty="0"/>
              <a:t> и </a:t>
            </a:r>
            <a:r>
              <a:rPr lang="en-US" b="1" dirty="0" err="1"/>
              <a:t>притисоци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b="1" dirty="0" err="1"/>
              <a:t>урбанизација</a:t>
            </a:r>
            <a:r>
              <a:rPr lang="en-US" b="1" dirty="0"/>
              <a:t>, </a:t>
            </a:r>
            <a:r>
              <a:rPr lang="en-US" b="1" dirty="0" err="1"/>
              <a:t>инфраструктурни</a:t>
            </a:r>
            <a:r>
              <a:rPr lang="en-US" b="1" dirty="0"/>
              <a:t> </a:t>
            </a:r>
            <a:r>
              <a:rPr lang="en-US" b="1" dirty="0" err="1"/>
              <a:t>пресеци</a:t>
            </a:r>
            <a:r>
              <a:rPr lang="en-US" b="1" dirty="0"/>
              <a:t>, </a:t>
            </a:r>
            <a:r>
              <a:rPr lang="en-US" b="1" dirty="0" err="1"/>
              <a:t>недостаток</a:t>
            </a:r>
            <a:r>
              <a:rPr lang="en-US" b="1" dirty="0"/>
              <a:t> на </a:t>
            </a:r>
            <a:r>
              <a:rPr lang="en-US" b="1" dirty="0" err="1"/>
              <a:t>одржување</a:t>
            </a:r>
            <a:r>
              <a:rPr lang="en-US" b="1" dirty="0"/>
              <a:t>, </a:t>
            </a:r>
            <a:r>
              <a:rPr lang="en-US" b="1" dirty="0" err="1"/>
              <a:t>загадување</a:t>
            </a:r>
            <a:r>
              <a:rPr lang="en-US" b="1" dirty="0"/>
              <a:t>;</a:t>
            </a:r>
            <a:endParaRPr lang="en-US" dirty="0"/>
          </a:p>
          <a:p>
            <a:pPr lvl="1"/>
            <a:r>
              <a:rPr lang="en-US" b="1" dirty="0" err="1"/>
              <a:t>празни</a:t>
            </a:r>
            <a:r>
              <a:rPr lang="en-US" b="1" dirty="0"/>
              <a:t> или </a:t>
            </a:r>
            <a:r>
              <a:rPr lang="en-US" b="1" dirty="0" err="1"/>
              <a:t>нефункционални</a:t>
            </a:r>
            <a:r>
              <a:rPr lang="en-US" b="1" dirty="0"/>
              <a:t> </a:t>
            </a:r>
            <a:r>
              <a:rPr lang="en-US" b="1" dirty="0" err="1"/>
              <a:t>зони</a:t>
            </a:r>
            <a:r>
              <a:rPr lang="en-US" b="1" dirty="0"/>
              <a:t> </a:t>
            </a:r>
            <a:r>
              <a:rPr lang="en-US" b="1" dirty="0" err="1"/>
              <a:t>во</a:t>
            </a:r>
            <a:r>
              <a:rPr lang="en-US" b="1" dirty="0"/>
              <a:t> </a:t>
            </a:r>
            <a:r>
              <a:rPr lang="en-US" b="1" dirty="0" err="1"/>
              <a:t>зелената</a:t>
            </a:r>
            <a:r>
              <a:rPr lang="en-US" b="1" dirty="0"/>
              <a:t> </a:t>
            </a:r>
            <a:r>
              <a:rPr lang="en-US" b="1" dirty="0" err="1"/>
              <a:t>мрежа</a:t>
            </a:r>
            <a:r>
              <a:rPr lang="en-US" b="1" dirty="0"/>
              <a:t>.</a:t>
            </a:r>
            <a:endParaRPr lang="en-US" dirty="0"/>
          </a:p>
          <a:p>
            <a:pPr lvl="0"/>
            <a:r>
              <a:rPr lang="en-US" b="1" dirty="0" err="1"/>
              <a:t>Означување</a:t>
            </a:r>
            <a:r>
              <a:rPr lang="en-US" b="1" dirty="0"/>
              <a:t> на </a:t>
            </a:r>
            <a:r>
              <a:rPr lang="en-US" b="1" dirty="0" err="1"/>
              <a:t>можности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b="1" dirty="0" err="1"/>
              <a:t>каде</a:t>
            </a:r>
            <a:r>
              <a:rPr lang="en-US" b="1" dirty="0"/>
              <a:t> </a:t>
            </a:r>
            <a:r>
              <a:rPr lang="en-US" b="1" dirty="0" err="1"/>
              <a:t>би</a:t>
            </a:r>
            <a:r>
              <a:rPr lang="en-US" b="1" dirty="0"/>
              <a:t> </a:t>
            </a:r>
            <a:r>
              <a:rPr lang="en-US" b="1" dirty="0" err="1"/>
              <a:t>можело</a:t>
            </a:r>
            <a:r>
              <a:rPr lang="en-US" b="1" dirty="0"/>
              <a:t> </a:t>
            </a:r>
            <a:r>
              <a:rPr lang="en-US" b="1" dirty="0" err="1"/>
              <a:t>да</a:t>
            </a:r>
            <a:r>
              <a:rPr lang="en-US" b="1" dirty="0"/>
              <a:t> </a:t>
            </a:r>
            <a:r>
              <a:rPr lang="en-US" b="1" dirty="0" err="1"/>
              <a:t>се</a:t>
            </a:r>
            <a:r>
              <a:rPr lang="en-US" b="1" dirty="0"/>
              <a:t> </a:t>
            </a:r>
            <a:r>
              <a:rPr lang="en-US" b="1" dirty="0" err="1"/>
              <a:t>воспостават</a:t>
            </a:r>
            <a:r>
              <a:rPr lang="en-US" b="1" dirty="0"/>
              <a:t> </a:t>
            </a:r>
            <a:r>
              <a:rPr lang="en-US" b="1" dirty="0" err="1"/>
              <a:t>нови</a:t>
            </a:r>
            <a:r>
              <a:rPr lang="en-US" b="1" dirty="0"/>
              <a:t> </a:t>
            </a:r>
            <a:r>
              <a:rPr lang="en-US" b="1" dirty="0" err="1"/>
              <a:t>зелени</a:t>
            </a:r>
            <a:r>
              <a:rPr lang="en-US" b="1" dirty="0"/>
              <a:t> </a:t>
            </a:r>
            <a:r>
              <a:rPr lang="en-US" b="1" dirty="0" err="1"/>
              <a:t>зони</a:t>
            </a:r>
            <a:r>
              <a:rPr lang="en-US" b="1" dirty="0"/>
              <a:t>, </a:t>
            </a:r>
            <a:r>
              <a:rPr lang="en-US" b="1" dirty="0" err="1"/>
              <a:t>линкови</a:t>
            </a:r>
            <a:r>
              <a:rPr lang="en-US" b="1" dirty="0"/>
              <a:t> или </a:t>
            </a:r>
            <a:r>
              <a:rPr lang="en-US" b="1" dirty="0" err="1"/>
              <a:t>заеднички</a:t>
            </a:r>
            <a:r>
              <a:rPr lang="en-US" b="1" dirty="0"/>
              <a:t> </a:t>
            </a:r>
            <a:r>
              <a:rPr lang="en-US" b="1" dirty="0" err="1"/>
              <a:t>решенија</a:t>
            </a:r>
            <a:r>
              <a:rPr lang="en-US" b="1" dirty="0"/>
              <a:t> (на </a:t>
            </a:r>
            <a:r>
              <a:rPr lang="en-US" b="1" dirty="0" err="1"/>
              <a:t>пр</a:t>
            </a:r>
            <a:r>
              <a:rPr lang="en-US" b="1" dirty="0"/>
              <a:t>. </a:t>
            </a:r>
            <a:r>
              <a:rPr lang="en-US" b="1" dirty="0" err="1"/>
              <a:t>зелен</a:t>
            </a:r>
            <a:r>
              <a:rPr lang="en-US" b="1" dirty="0"/>
              <a:t> </a:t>
            </a:r>
            <a:r>
              <a:rPr lang="en-US" b="1" dirty="0" err="1"/>
              <a:t>коридор</a:t>
            </a:r>
            <a:r>
              <a:rPr lang="en-US" b="1" dirty="0"/>
              <a:t>, </a:t>
            </a:r>
            <a:r>
              <a:rPr lang="en-US" b="1" dirty="0" err="1"/>
              <a:t>јавна</a:t>
            </a:r>
            <a:r>
              <a:rPr lang="en-US" b="1" dirty="0"/>
              <a:t> </a:t>
            </a:r>
            <a:r>
              <a:rPr lang="en-US" b="1" dirty="0" err="1"/>
              <a:t>градина</a:t>
            </a:r>
            <a:r>
              <a:rPr lang="en-US" b="1" dirty="0"/>
              <a:t>, </a:t>
            </a:r>
            <a:r>
              <a:rPr lang="en-US" b="1" dirty="0" err="1"/>
              <a:t>воден</a:t>
            </a:r>
            <a:r>
              <a:rPr lang="en-US" b="1" dirty="0"/>
              <a:t> </a:t>
            </a:r>
            <a:r>
              <a:rPr lang="en-US" b="1" dirty="0" err="1"/>
              <a:t>појас</a:t>
            </a:r>
            <a:r>
              <a:rPr lang="en-US" b="1" dirty="0"/>
              <a:t>, </a:t>
            </a:r>
            <a:r>
              <a:rPr lang="en-US" b="1" dirty="0" err="1"/>
              <a:t>заштитен</a:t>
            </a:r>
            <a:r>
              <a:rPr lang="en-US" b="1" dirty="0"/>
              <a:t> </a:t>
            </a:r>
            <a:r>
              <a:rPr lang="en-US" b="1" dirty="0" err="1"/>
              <a:t>простор</a:t>
            </a:r>
            <a:r>
              <a:rPr lang="en-US" b="1" dirty="0"/>
              <a:t>).</a:t>
            </a:r>
            <a:endParaRPr lang="en-US" dirty="0"/>
          </a:p>
          <a:p>
            <a:r>
              <a:rPr lang="en-US" b="1" dirty="0" err="1"/>
              <a:t>корист</a:t>
            </a:r>
            <a:r>
              <a:rPr lang="mk-MK" b="1" dirty="0"/>
              <a:t>ете</a:t>
            </a:r>
            <a:r>
              <a:rPr lang="en-US" b="1" dirty="0"/>
              <a:t> </a:t>
            </a:r>
            <a:r>
              <a:rPr lang="en-US" b="1" dirty="0" err="1"/>
              <a:t>различни</a:t>
            </a:r>
            <a:r>
              <a:rPr lang="en-US" b="1" dirty="0"/>
              <a:t> </a:t>
            </a:r>
            <a:r>
              <a:rPr lang="en-US" b="1" dirty="0" err="1"/>
              <a:t>бои</a:t>
            </a:r>
            <a:r>
              <a:rPr lang="en-US" b="1" dirty="0"/>
              <a:t> на </a:t>
            </a:r>
            <a:r>
              <a:rPr lang="en-US" b="1" dirty="0" err="1"/>
              <a:t>маркери</a:t>
            </a:r>
            <a:r>
              <a:rPr lang="en-US" b="1" dirty="0"/>
              <a:t> за </a:t>
            </a:r>
            <a:r>
              <a:rPr lang="en-US" b="1" dirty="0" err="1"/>
              <a:t>да</a:t>
            </a:r>
            <a:r>
              <a:rPr lang="en-US" b="1" dirty="0"/>
              <a:t> </a:t>
            </a:r>
            <a:r>
              <a:rPr lang="en-US" b="1" dirty="0" err="1"/>
              <a:t>ги</a:t>
            </a:r>
            <a:r>
              <a:rPr lang="en-US" b="1" dirty="0"/>
              <a:t> </a:t>
            </a:r>
            <a:r>
              <a:rPr lang="en-US" b="1" dirty="0" err="1"/>
              <a:t>прикаж</a:t>
            </a:r>
            <a:r>
              <a:rPr lang="mk-MK" b="1" dirty="0" err="1"/>
              <a:t>ите</a:t>
            </a:r>
            <a:r>
              <a:rPr lang="en-US" b="1" dirty="0"/>
              <a:t> </a:t>
            </a:r>
            <a:r>
              <a:rPr lang="en-US" b="1" dirty="0" err="1"/>
              <a:t>трите</a:t>
            </a:r>
            <a:r>
              <a:rPr lang="en-US" b="1" dirty="0"/>
              <a:t> </a:t>
            </a:r>
            <a:r>
              <a:rPr lang="en-US" b="1" dirty="0" err="1"/>
              <a:t>аспекти</a:t>
            </a:r>
            <a:r>
              <a:rPr lang="en-US" b="1" dirty="0"/>
              <a:t>:</a:t>
            </a:r>
            <a:endParaRPr lang="en-US" dirty="0"/>
          </a:p>
          <a:p>
            <a:pPr lvl="0"/>
            <a:r>
              <a:rPr lang="en-US" b="1" dirty="0" err="1"/>
              <a:t>зелена</a:t>
            </a:r>
            <a:r>
              <a:rPr lang="en-US" b="1" dirty="0"/>
              <a:t> – </a:t>
            </a:r>
            <a:r>
              <a:rPr lang="en-US" b="1" dirty="0" err="1"/>
              <a:t>постојни</a:t>
            </a:r>
            <a:r>
              <a:rPr lang="en-US" b="1" dirty="0"/>
              <a:t> </a:t>
            </a:r>
            <a:r>
              <a:rPr lang="en-US" b="1" dirty="0" err="1"/>
              <a:t>простори</a:t>
            </a:r>
            <a:endParaRPr lang="en-US" dirty="0"/>
          </a:p>
          <a:p>
            <a:pPr lvl="0"/>
            <a:r>
              <a:rPr lang="en-US" b="1" dirty="0" err="1"/>
              <a:t>црвена</a:t>
            </a:r>
            <a:r>
              <a:rPr lang="en-US" b="1" dirty="0"/>
              <a:t> – </a:t>
            </a:r>
            <a:r>
              <a:rPr lang="en-US" b="1" dirty="0" err="1"/>
              <a:t>предизвици</a:t>
            </a:r>
            <a:endParaRPr lang="en-US" dirty="0"/>
          </a:p>
          <a:p>
            <a:pPr lvl="0"/>
            <a:r>
              <a:rPr lang="en-US" b="1" dirty="0" err="1"/>
              <a:t>жолта</a:t>
            </a:r>
            <a:r>
              <a:rPr lang="en-US" b="1" dirty="0"/>
              <a:t> – </a:t>
            </a:r>
            <a:r>
              <a:rPr lang="en-US" b="1" dirty="0" err="1"/>
              <a:t>можности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929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F2AF6-7D09-0E76-B959-6153F25C5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941378-41D7-0176-0501-7C7655AF3CBE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7" r="1871" b="-21165"/>
          <a:stretch>
            <a:fillRect/>
          </a:stretch>
        </p:blipFill>
        <p:spPr>
          <a:xfrm>
            <a:off x="714639" y="809354"/>
            <a:ext cx="10762722" cy="5659707"/>
          </a:xfrm>
        </p:spPr>
      </p:pic>
    </p:spTree>
    <p:extLst>
      <p:ext uri="{BB962C8B-B14F-4D97-AF65-F5344CB8AC3E}">
        <p14:creationId xmlns:p14="http://schemas.microsoft.com/office/powerpoint/2010/main" val="1154166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0C1B7-6E4E-3DEE-50C0-1CA3B1430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 anchor="b">
            <a:normAutofit/>
          </a:bodyPr>
          <a:lstStyle/>
          <a:p>
            <a:r>
              <a:rPr lang="mk-MK" noProof="0" dirty="0"/>
              <a:t>Ви благодариме за вниманието </a:t>
            </a:r>
          </a:p>
        </p:txBody>
      </p:sp>
      <p:pic>
        <p:nvPicPr>
          <p:cNvPr id="5" name="Picture 4" descr="A green bird with blue text&#10;&#10;AI-generated content may be incorrect.">
            <a:extLst>
              <a:ext uri="{FF2B5EF4-FFF2-40B4-BE49-F238E27FC236}">
                <a16:creationId xmlns:a16="http://schemas.microsoft.com/office/drawing/2014/main" id="{C43299CB-EFA6-E0F7-3217-AAFD980F7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23" y="3364777"/>
            <a:ext cx="5746750" cy="2220966"/>
          </a:xfrm>
          <a:prstGeom prst="rect">
            <a:avLst/>
          </a:prstGeom>
          <a:noFill/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734F0-2DDD-AF70-F13D-F9E4C192941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65" y="2676525"/>
            <a:ext cx="4841895" cy="359747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mk-MK" noProof="0" dirty="0"/>
              <a:t>Маја Марковска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mk-MK" noProof="0" dirty="0"/>
              <a:t>Александра К. Сачкарска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mk-MK" noProof="0" dirty="0">
                <a:hlinkClick r:id="rId4"/>
              </a:rPr>
              <a:t>maja@mkm.mk</a:t>
            </a:r>
            <a:r>
              <a:rPr lang="mk-MK" noProof="0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mk-MK" noProof="0" dirty="0">
                <a:hlinkClick r:id="rId5"/>
              </a:rPr>
              <a:t>aleksandra.s@mkm.mk</a:t>
            </a:r>
            <a:r>
              <a:rPr lang="mk-MK" noProof="0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mk-MK" noProof="0" dirty="0">
                <a:hlinkClick r:id="rId6"/>
              </a:rPr>
              <a:t>info@mkm.mk</a:t>
            </a:r>
            <a:endParaRPr lang="mk-MK" noProof="0" dirty="0"/>
          </a:p>
          <a:p>
            <a:pPr marL="0" indent="0">
              <a:lnSpc>
                <a:spcPct val="100000"/>
              </a:lnSpc>
              <a:buNone/>
            </a:pPr>
            <a:r>
              <a:rPr lang="mk-MK" noProof="0" dirty="0">
                <a:hlinkClick r:id="rId7"/>
              </a:rPr>
              <a:t>www.milieukontakt.mk</a:t>
            </a:r>
            <a:r>
              <a:rPr lang="mk-MK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">
      <a:majorFont>
        <a:latin typeface="LuzSans-Book"/>
        <a:ea typeface=""/>
        <a:cs typeface=""/>
      </a:majorFont>
      <a:minorFont>
        <a:latin typeface="LuzSans-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4B194E-8B30-4377-8C59-ECFB902D2A2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{3784A1CE-69F9-4420-8C1D-A79DB290C25F}TFd3b75063-ff25-434d-b12c-efeaf07d16c3292f62b5_win32-75a75c970d8e</Template>
  <TotalTime>102</TotalTime>
  <Words>808</Words>
  <Application>Microsoft Office PowerPoint</Application>
  <PresentationFormat>Widescreen</PresentationFormat>
  <Paragraphs>80</Paragraphs>
  <Slides>13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MS Mincho</vt:lpstr>
      <vt:lpstr>Arial</vt:lpstr>
      <vt:lpstr>Calibri</vt:lpstr>
      <vt:lpstr>LuzSans-Book</vt:lpstr>
      <vt:lpstr>Custom</vt:lpstr>
      <vt:lpstr>МОДУЛ 3 – Зелена инфраструктура  </vt:lpstr>
      <vt:lpstr>Дневен ред </vt:lpstr>
      <vt:lpstr>ВОВЕД</vt:lpstr>
      <vt:lpstr>Цел на обуката? </vt:lpstr>
      <vt:lpstr>Што е зелена инфраструктура?</vt:lpstr>
      <vt:lpstr>Сива наспроти зелена инфраструктура</vt:lpstr>
      <vt:lpstr>Зошто ни треба зелена инфраструктура? </vt:lpstr>
      <vt:lpstr>PowerPoint Presentation</vt:lpstr>
      <vt:lpstr>ВЕЖБА</vt:lpstr>
      <vt:lpstr>PowerPoint Presentation</vt:lpstr>
      <vt:lpstr>PowerPoint Presentation</vt:lpstr>
      <vt:lpstr>PowerPoint Presentation</vt:lpstr>
      <vt:lpstr>Ви благодариме за вниманието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maja markovska</dc:creator>
  <cp:lastModifiedBy>maja markovska</cp:lastModifiedBy>
  <cp:revision>1</cp:revision>
  <dcterms:created xsi:type="dcterms:W3CDTF">2025-10-28T13:35:35Z</dcterms:created>
  <dcterms:modified xsi:type="dcterms:W3CDTF">2025-11-07T08:31:11Z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