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nva Sans" panose="020B0604020202020204" charset="0"/>
      <p:regular r:id="rId23"/>
    </p:embeddedFont>
    <p:embeddedFont>
      <p:font typeface="Carter One" panose="020B0604020202020204" charset="0"/>
      <p:regular r:id="rId24"/>
    </p:embeddedFont>
    <p:embeddedFont>
      <p:font typeface="LuzSans-Book" panose="02000603040000020003" charset="0"/>
      <p:regular r:id="rId25"/>
    </p:embeddedFont>
    <p:embeddedFont>
      <p:font typeface="LuzSans-Book Medium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08B1C-0677-44CB-9C26-EC2E8F16D859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9B986-3CA9-4D70-85D0-15FCA98C7E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990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9B986-3CA9-4D70-85D0-15FCA98C7E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17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/>
              <a:t>Климатска неутралност до 2050 година</a:t>
            </a:r>
          </a:p>
          <a:p>
            <a:r>
              <a:rPr lang="ru-RU" dirty="0"/>
              <a:t>Тоа значи дека до 2050, земјите-членки на ЕУ треба да постигнат состојба каде вкупните емисии на стакленички гасови ќе бидат еднакви или помали од капацитетот на природните и технолошките системи за нивно апсорбирање.</a:t>
            </a:r>
            <a:endParaRPr lang="en-GB" dirty="0"/>
          </a:p>
          <a:p>
            <a:pPr>
              <a:buNone/>
            </a:pPr>
            <a:r>
              <a:rPr lang="ru-RU" b="1" dirty="0"/>
              <a:t>Урбани политики и еколошка праведност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Еколошка праведност</a:t>
            </a:r>
            <a:r>
              <a:rPr lang="ru-RU" dirty="0"/>
              <a:t> подразбира сите граѓани да имаат еднаков пристап до здрава животна средина, независно од социјалниот статус, економската моќ или географската положба.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Урбаните политики втемелени на овој принцип се насочени кон: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Намалување на загадувањето во најзагрозените населби.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Поголем пристап до зелени површини и јавни простори.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Инвестиции во енергетска ефикасност и обновливи извори на енергија во градовите.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Поттикнување одржлива мобилност (јавен превоз, велосипеди, пешачење).</a:t>
            </a:r>
          </a:p>
          <a:p>
            <a:endParaRPr lang="ru-RU" dirty="0"/>
          </a:p>
          <a:p>
            <a:pPr>
              <a:buNone/>
            </a:pPr>
            <a:r>
              <a:rPr lang="mk-MK" dirty="0"/>
              <a:t>Цели на </a:t>
            </a:r>
            <a:r>
              <a:rPr lang="en-GB" dirty="0"/>
              <a:t>Urban Greening Plan:</a:t>
            </a:r>
          </a:p>
          <a:p>
            <a:pPr>
              <a:buNone/>
            </a:pPr>
            <a:r>
              <a:rPr lang="ru-RU" dirty="0"/>
              <a:t>Намалување на загадувањето на воздухот и подобрување на квалитетот на воздухот.</a:t>
            </a:r>
          </a:p>
          <a:p>
            <a:pPr>
              <a:buNone/>
            </a:pPr>
            <a:r>
              <a:rPr lang="ru-RU" dirty="0"/>
              <a:t>Апсорпција на CO₂ и придонес кон климатска отпорност.</a:t>
            </a:r>
          </a:p>
          <a:p>
            <a:pPr>
              <a:buNone/>
            </a:pPr>
            <a:r>
              <a:rPr lang="ru-RU" dirty="0"/>
              <a:t>Подобрување на микроклимата (намалување на „урбани топлотни острови“).</a:t>
            </a:r>
          </a:p>
          <a:p>
            <a:pPr>
              <a:buNone/>
            </a:pPr>
            <a:r>
              <a:rPr lang="ru-RU" dirty="0"/>
              <a:t>Обезбедување подобри услови за биодиверзитет во градските средини.</a:t>
            </a:r>
          </a:p>
          <a:p>
            <a:r>
              <a:rPr lang="ru-RU" dirty="0"/>
              <a:t>Подобрување на квалитетот на живот за граѓаните преку пристап до зелени простори.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9B986-3CA9-4D70-85D0-15FCA98C7EB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79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ЗАКОН ЗА СПРОВЕДУВАЊЕ НА ПРОСТОРНИОТ ПЛАН НА РЕПУБЛИКА МАКЕДОНИЈА - од 2004 година </a:t>
            </a:r>
          </a:p>
          <a:p>
            <a:r>
              <a:rPr lang="ru-RU" dirty="0"/>
              <a:t>Со овој закон се уредуваат условите, начините и динамиката на </a:t>
            </a:r>
          </a:p>
          <a:p>
            <a:r>
              <a:rPr lang="ru-RU" dirty="0"/>
              <a:t>спроведувањето на Просторниот план на Република Македонија, правата и одговорностите на субјектите во спроведувањето на Просторниот план, финансирањето и надзорот над спроведувањето на Просторниот план. Член 10. Со Просторниот план задолжително се усогласуваат: Стратегијата за економски развој на државата, Водостопанската основа, Општиот план за стопанисување со шумите, Општата ловостопанска основа, Стратегијата за развој на енергетиката и другите основи, развојни програми и планови на дејност од јавен интерес. </a:t>
            </a:r>
          </a:p>
          <a:p>
            <a:r>
              <a:rPr lang="ru-RU" dirty="0"/>
              <a:t>Усогласувањето со Просторниот план се врши и за сите зафати и интервенции во просторот за кои не постои друга планска документација.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99B986-3CA9-4D70-85D0-15FCA98C7EB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09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3.sv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5483982" y="7528700"/>
            <a:ext cx="7388294" cy="1694622"/>
            <a:chOff x="0" y="0"/>
            <a:chExt cx="1945888" cy="44632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45888" cy="446320"/>
            </a:xfrm>
            <a:custGeom>
              <a:avLst/>
              <a:gdLst/>
              <a:ahLst/>
              <a:cxnLst/>
              <a:rect l="l" t="t" r="r" b="b"/>
              <a:pathLst>
                <a:path w="1945888" h="446320">
                  <a:moveTo>
                    <a:pt x="0" y="0"/>
                  </a:moveTo>
                  <a:lnTo>
                    <a:pt x="1945888" y="0"/>
                  </a:lnTo>
                  <a:lnTo>
                    <a:pt x="1945888" y="446320"/>
                  </a:lnTo>
                  <a:lnTo>
                    <a:pt x="0" y="4463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945888" cy="4844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282899" y="323632"/>
            <a:ext cx="11538406" cy="2930597"/>
          </a:xfrm>
          <a:custGeom>
            <a:avLst/>
            <a:gdLst/>
            <a:ahLst/>
            <a:cxnLst/>
            <a:rect l="l" t="t" r="r" b="b"/>
            <a:pathLst>
              <a:path w="11538406" h="2930597">
                <a:moveTo>
                  <a:pt x="0" y="0"/>
                </a:moveTo>
                <a:lnTo>
                  <a:pt x="11538406" y="0"/>
                </a:lnTo>
                <a:lnTo>
                  <a:pt x="11538406" y="2930597"/>
                </a:lnTo>
                <a:lnTo>
                  <a:pt x="0" y="29305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3422251" y="7799090"/>
            <a:ext cx="11721306" cy="2077981"/>
          </a:xfrm>
          <a:custGeom>
            <a:avLst/>
            <a:gdLst/>
            <a:ahLst/>
            <a:cxnLst/>
            <a:rect l="l" t="t" r="r" b="b"/>
            <a:pathLst>
              <a:path w="11721306" h="2077981">
                <a:moveTo>
                  <a:pt x="0" y="0"/>
                </a:moveTo>
                <a:lnTo>
                  <a:pt x="11721306" y="0"/>
                </a:lnTo>
                <a:lnTo>
                  <a:pt x="11721306" y="2077981"/>
                </a:lnTo>
                <a:lnTo>
                  <a:pt x="0" y="20779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DEAB78-8D0D-FCF0-D066-681FC75B1946}"/>
              </a:ext>
            </a:extLst>
          </p:cNvPr>
          <p:cNvSpPr txBox="1"/>
          <p:nvPr/>
        </p:nvSpPr>
        <p:spPr>
          <a:xfrm>
            <a:off x="4572000" y="3693671"/>
            <a:ext cx="9144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57879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Одредување на </a:t>
            </a:r>
            <a:r>
              <a:rPr lang="en-US" sz="2800" b="1" dirty="0" err="1">
                <a:solidFill>
                  <a:srgbClr val="57879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приоритетни</a:t>
            </a:r>
            <a:r>
              <a:rPr lang="en-US" sz="2800" b="1" dirty="0">
                <a:solidFill>
                  <a:srgbClr val="57879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57879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проекти</a:t>
            </a:r>
            <a:r>
              <a:rPr lang="en-US" sz="2800" b="1" dirty="0">
                <a:solidFill>
                  <a:srgbClr val="57879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 за </a:t>
            </a:r>
            <a:r>
              <a:rPr lang="en-US" sz="2800" b="1" dirty="0" err="1">
                <a:solidFill>
                  <a:srgbClr val="57879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реализација</a:t>
            </a:r>
            <a:r>
              <a:rPr lang="en-US" sz="2800" b="1" dirty="0">
                <a:solidFill>
                  <a:srgbClr val="57879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 на </a:t>
            </a:r>
            <a:r>
              <a:rPr lang="en-US" sz="2800" b="1" dirty="0" err="1">
                <a:solidFill>
                  <a:srgbClr val="57879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Стратегијата</a:t>
            </a:r>
            <a:r>
              <a:rPr lang="en-US" sz="2800" b="1" dirty="0">
                <a:solidFill>
                  <a:srgbClr val="57879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 за </a:t>
            </a:r>
            <a:r>
              <a:rPr lang="en-US" sz="2800" b="1" dirty="0" err="1">
                <a:solidFill>
                  <a:srgbClr val="57879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зелена</a:t>
            </a:r>
            <a:r>
              <a:rPr lang="en-US" sz="2800" b="1" dirty="0">
                <a:solidFill>
                  <a:srgbClr val="57879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 инфраструктура за </a:t>
            </a:r>
            <a:r>
              <a:rPr lang="en-US" sz="2800" b="1" dirty="0" err="1">
                <a:solidFill>
                  <a:srgbClr val="57879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Источниот</a:t>
            </a:r>
            <a:r>
              <a:rPr lang="en-US" sz="2800" b="1" dirty="0">
                <a:solidFill>
                  <a:srgbClr val="57879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 плански </a:t>
            </a:r>
            <a:r>
              <a:rPr lang="en-US" sz="2800" b="1" dirty="0" err="1">
                <a:solidFill>
                  <a:srgbClr val="57879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регион</a:t>
            </a:r>
            <a:r>
              <a:rPr lang="mk-MK" sz="2800" b="1" dirty="0">
                <a:solidFill>
                  <a:srgbClr val="578793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и</a:t>
            </a:r>
          </a:p>
          <a:p>
            <a:pPr algn="ctr"/>
            <a:endParaRPr lang="mk-MK" sz="2800" b="1" dirty="0">
              <a:solidFill>
                <a:srgbClr val="578793"/>
              </a:solidFill>
              <a:latin typeface="LuzSans-Book" panose="02000603040000020003" pitchFamily="2" charset="0"/>
              <a:ea typeface="LuzSans-Book" panose="02000603040000020003" pitchFamily="2" charset="0"/>
              <a:cs typeface="Times New Roman" panose="02020603050405020304" pitchFamily="18" charset="0"/>
            </a:endParaRPr>
          </a:p>
          <a:p>
            <a:pPr algn="ctr"/>
            <a:endParaRPr lang="mk-MK" sz="2800" b="1" dirty="0">
              <a:solidFill>
                <a:srgbClr val="578793"/>
              </a:solidFill>
              <a:effectLst/>
              <a:latin typeface="LuzSans-Book" panose="02000603040000020003" pitchFamily="2" charset="0"/>
              <a:ea typeface="LuzSans-Book" panose="02000603040000020003" pitchFamily="2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578793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24-25</a:t>
            </a:r>
            <a:r>
              <a:rPr lang="mk-MK" sz="2800" b="1" dirty="0">
                <a:solidFill>
                  <a:srgbClr val="578793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.0</a:t>
            </a:r>
            <a:r>
              <a:rPr lang="en-US" sz="2800" b="1">
                <a:solidFill>
                  <a:srgbClr val="578793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9</a:t>
            </a:r>
            <a:r>
              <a:rPr lang="mk-MK" sz="2800" b="1">
                <a:solidFill>
                  <a:srgbClr val="578793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.2025</a:t>
            </a:r>
            <a:r>
              <a:rPr lang="mk-MK" sz="2800" b="1" dirty="0">
                <a:solidFill>
                  <a:srgbClr val="578793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, Штип, х. Изгрев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90712" y="1818033"/>
            <a:ext cx="4419600" cy="44196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A4D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4140368" y="2753863"/>
            <a:ext cx="1807743" cy="1171111"/>
          </a:xfrm>
          <a:custGeom>
            <a:avLst/>
            <a:gdLst/>
            <a:ahLst/>
            <a:cxnLst/>
            <a:rect l="l" t="t" r="r" b="b"/>
            <a:pathLst>
              <a:path w="1807743" h="1171111">
                <a:moveTo>
                  <a:pt x="1807743" y="0"/>
                </a:moveTo>
                <a:lnTo>
                  <a:pt x="0" y="0"/>
                </a:lnTo>
                <a:lnTo>
                  <a:pt x="0" y="1171111"/>
                </a:lnTo>
                <a:lnTo>
                  <a:pt x="1807743" y="1171111"/>
                </a:lnTo>
                <a:lnTo>
                  <a:pt x="1807743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370859" y="3605574"/>
            <a:ext cx="3257050" cy="1684980"/>
          </a:xfrm>
          <a:custGeom>
            <a:avLst/>
            <a:gdLst/>
            <a:ahLst/>
            <a:cxnLst/>
            <a:rect l="l" t="t" r="r" b="b"/>
            <a:pathLst>
              <a:path w="3257050" h="1684980">
                <a:moveTo>
                  <a:pt x="0" y="0"/>
                </a:moveTo>
                <a:lnTo>
                  <a:pt x="3257049" y="0"/>
                </a:lnTo>
                <a:lnTo>
                  <a:pt x="3257049" y="1684980"/>
                </a:lnTo>
                <a:lnTo>
                  <a:pt x="0" y="16849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62108" y="860024"/>
            <a:ext cx="6632750" cy="6312671"/>
          </a:xfrm>
          <a:custGeom>
            <a:avLst/>
            <a:gdLst/>
            <a:ahLst/>
            <a:cxnLst/>
            <a:rect l="l" t="t" r="r" b="b"/>
            <a:pathLst>
              <a:path w="6632750" h="6312671">
                <a:moveTo>
                  <a:pt x="0" y="0"/>
                </a:moveTo>
                <a:lnTo>
                  <a:pt x="6632750" y="0"/>
                </a:lnTo>
                <a:lnTo>
                  <a:pt x="6632750" y="6312670"/>
                </a:lnTo>
                <a:lnTo>
                  <a:pt x="0" y="63126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999383" y="4611727"/>
            <a:ext cx="948727" cy="1093804"/>
          </a:xfrm>
          <a:custGeom>
            <a:avLst/>
            <a:gdLst/>
            <a:ahLst/>
            <a:cxnLst/>
            <a:rect l="l" t="t" r="r" b="b"/>
            <a:pathLst>
              <a:path w="948727" h="1093804">
                <a:moveTo>
                  <a:pt x="0" y="0"/>
                </a:moveTo>
                <a:lnTo>
                  <a:pt x="948728" y="0"/>
                </a:lnTo>
                <a:lnTo>
                  <a:pt x="948728" y="1093804"/>
                </a:lnTo>
                <a:lnTo>
                  <a:pt x="0" y="10938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889777">
            <a:off x="4077070" y="2105197"/>
            <a:ext cx="866767" cy="546851"/>
          </a:xfrm>
          <a:custGeom>
            <a:avLst/>
            <a:gdLst/>
            <a:ahLst/>
            <a:cxnLst/>
            <a:rect l="l" t="t" r="r" b="b"/>
            <a:pathLst>
              <a:path w="866767" h="546851">
                <a:moveTo>
                  <a:pt x="0" y="0"/>
                </a:moveTo>
                <a:lnTo>
                  <a:pt x="866767" y="0"/>
                </a:lnTo>
                <a:lnTo>
                  <a:pt x="866767" y="546851"/>
                </a:lnTo>
                <a:lnTo>
                  <a:pt x="0" y="5468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478992" y="1976924"/>
            <a:ext cx="2917696" cy="2857046"/>
          </a:xfrm>
          <a:custGeom>
            <a:avLst/>
            <a:gdLst/>
            <a:ahLst/>
            <a:cxnLst/>
            <a:rect l="l" t="t" r="r" b="b"/>
            <a:pathLst>
              <a:path w="2917696" h="2857046">
                <a:moveTo>
                  <a:pt x="0" y="0"/>
                </a:moveTo>
                <a:lnTo>
                  <a:pt x="2917696" y="0"/>
                </a:lnTo>
                <a:lnTo>
                  <a:pt x="2917696" y="2857046"/>
                </a:lnTo>
                <a:lnTo>
                  <a:pt x="0" y="28570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78992" y="978938"/>
            <a:ext cx="6710778" cy="5682514"/>
          </a:xfrm>
          <a:custGeom>
            <a:avLst/>
            <a:gdLst/>
            <a:ahLst/>
            <a:cxnLst/>
            <a:rect l="l" t="t" r="r" b="b"/>
            <a:pathLst>
              <a:path w="6710778" h="5682514">
                <a:moveTo>
                  <a:pt x="0" y="0"/>
                </a:moveTo>
                <a:lnTo>
                  <a:pt x="6710778" y="0"/>
                </a:lnTo>
                <a:lnTo>
                  <a:pt x="6710778" y="5682513"/>
                </a:lnTo>
                <a:lnTo>
                  <a:pt x="0" y="56825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3830396" y="4145477"/>
            <a:ext cx="731037" cy="2024800"/>
          </a:xfrm>
          <a:custGeom>
            <a:avLst/>
            <a:gdLst/>
            <a:ahLst/>
            <a:cxnLst/>
            <a:rect l="l" t="t" r="r" b="b"/>
            <a:pathLst>
              <a:path w="731037" h="2024800">
                <a:moveTo>
                  <a:pt x="0" y="0"/>
                </a:moveTo>
                <a:lnTo>
                  <a:pt x="731037" y="0"/>
                </a:lnTo>
                <a:lnTo>
                  <a:pt x="731037" y="2024800"/>
                </a:lnTo>
                <a:lnTo>
                  <a:pt x="0" y="202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258301" y="760231"/>
            <a:ext cx="7388294" cy="6293732"/>
          </a:xfrm>
          <a:custGeom>
            <a:avLst/>
            <a:gdLst/>
            <a:ahLst/>
            <a:cxnLst/>
            <a:rect l="l" t="t" r="r" b="b"/>
            <a:pathLst>
              <a:path w="7388294" h="6293732">
                <a:moveTo>
                  <a:pt x="0" y="0"/>
                </a:moveTo>
                <a:lnTo>
                  <a:pt x="7388294" y="0"/>
                </a:lnTo>
                <a:lnTo>
                  <a:pt x="7388294" y="6293732"/>
                </a:lnTo>
                <a:lnTo>
                  <a:pt x="0" y="62937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1359144" y="6661451"/>
            <a:ext cx="7390348" cy="1543050"/>
            <a:chOff x="0" y="0"/>
            <a:chExt cx="1946429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46429" cy="406400"/>
            </a:xfrm>
            <a:custGeom>
              <a:avLst/>
              <a:gdLst/>
              <a:ahLst/>
              <a:cxnLst/>
              <a:rect l="l" t="t" r="r" b="b"/>
              <a:pathLst>
                <a:path w="1946429" h="406400">
                  <a:moveTo>
                    <a:pt x="0" y="0"/>
                  </a:moveTo>
                  <a:lnTo>
                    <a:pt x="1946429" y="0"/>
                  </a:lnTo>
                  <a:lnTo>
                    <a:pt x="1946429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946429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58344" y="0"/>
            <a:ext cx="1310914" cy="8204501"/>
            <a:chOff x="0" y="0"/>
            <a:chExt cx="345261" cy="216085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45261" cy="2160856"/>
            </a:xfrm>
            <a:custGeom>
              <a:avLst/>
              <a:gdLst/>
              <a:ahLst/>
              <a:cxnLst/>
              <a:rect l="l" t="t" r="r" b="b"/>
              <a:pathLst>
                <a:path w="345261" h="2160856">
                  <a:moveTo>
                    <a:pt x="0" y="0"/>
                  </a:moveTo>
                  <a:lnTo>
                    <a:pt x="345261" y="0"/>
                  </a:lnTo>
                  <a:lnTo>
                    <a:pt x="345261" y="2160856"/>
                  </a:lnTo>
                  <a:lnTo>
                    <a:pt x="0" y="21608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45261" cy="21989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646595" y="3371650"/>
            <a:ext cx="6976212" cy="1116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23"/>
              </a:lnSpc>
              <a:spcBef>
                <a:spcPct val="0"/>
              </a:spcBef>
            </a:pPr>
            <a:r>
              <a:rPr lang="en-US" sz="419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МОДУЛ</a:t>
            </a:r>
            <a:r>
              <a:rPr lang="en-US" sz="4190" b="1" u="none" strike="noStrike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1: ОСНОВИ НА „ЗЕЛЕН ГРАД“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61304" y="7706661"/>
            <a:ext cx="11794093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1A4D2E"/>
                </a:solidFill>
                <a:latin typeface="Canva Sans"/>
                <a:ea typeface="Canva Sans"/>
                <a:cs typeface="Canva Sans"/>
                <a:sym typeface="Canva Sans"/>
              </a:rPr>
              <a:t>Стратешка рамка, дефиниции и концепти за урбана одржливост.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93416" y="2530970"/>
            <a:ext cx="4419600" cy="44196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A4D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3040685" y="3464324"/>
            <a:ext cx="1808756" cy="1171767"/>
          </a:xfrm>
          <a:custGeom>
            <a:avLst/>
            <a:gdLst/>
            <a:ahLst/>
            <a:cxnLst/>
            <a:rect l="l" t="t" r="r" b="b"/>
            <a:pathLst>
              <a:path w="1808756" h="1171767">
                <a:moveTo>
                  <a:pt x="1808756" y="0"/>
                </a:moveTo>
                <a:lnTo>
                  <a:pt x="0" y="0"/>
                </a:lnTo>
                <a:lnTo>
                  <a:pt x="0" y="1171767"/>
                </a:lnTo>
                <a:lnTo>
                  <a:pt x="1808756" y="1171767"/>
                </a:lnTo>
                <a:lnTo>
                  <a:pt x="1808756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270745" y="4316511"/>
            <a:ext cx="3258876" cy="1685925"/>
          </a:xfrm>
          <a:custGeom>
            <a:avLst/>
            <a:gdLst/>
            <a:ahLst/>
            <a:cxnLst/>
            <a:rect l="l" t="t" r="r" b="b"/>
            <a:pathLst>
              <a:path w="3258876" h="1685925">
                <a:moveTo>
                  <a:pt x="0" y="0"/>
                </a:moveTo>
                <a:lnTo>
                  <a:pt x="3258875" y="0"/>
                </a:lnTo>
                <a:lnTo>
                  <a:pt x="3258875" y="1685925"/>
                </a:lnTo>
                <a:lnTo>
                  <a:pt x="0" y="16859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561037" y="1688403"/>
            <a:ext cx="6511455" cy="6197229"/>
          </a:xfrm>
          <a:custGeom>
            <a:avLst/>
            <a:gdLst/>
            <a:ahLst/>
            <a:cxnLst/>
            <a:rect l="l" t="t" r="r" b="b"/>
            <a:pathLst>
              <a:path w="6511455" h="6197229">
                <a:moveTo>
                  <a:pt x="0" y="0"/>
                </a:moveTo>
                <a:lnTo>
                  <a:pt x="6511454" y="0"/>
                </a:lnTo>
                <a:lnTo>
                  <a:pt x="6511454" y="6197229"/>
                </a:lnTo>
                <a:lnTo>
                  <a:pt x="0" y="61972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3900182" y="5323229"/>
            <a:ext cx="949259" cy="1094417"/>
          </a:xfrm>
          <a:custGeom>
            <a:avLst/>
            <a:gdLst/>
            <a:ahLst/>
            <a:cxnLst/>
            <a:rect l="l" t="t" r="r" b="b"/>
            <a:pathLst>
              <a:path w="949259" h="1094417">
                <a:moveTo>
                  <a:pt x="0" y="0"/>
                </a:moveTo>
                <a:lnTo>
                  <a:pt x="949259" y="0"/>
                </a:lnTo>
                <a:lnTo>
                  <a:pt x="949259" y="1094417"/>
                </a:lnTo>
                <a:lnTo>
                  <a:pt x="0" y="10944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889777">
            <a:off x="2977352" y="2815294"/>
            <a:ext cx="867252" cy="547157"/>
          </a:xfrm>
          <a:custGeom>
            <a:avLst/>
            <a:gdLst/>
            <a:ahLst/>
            <a:cxnLst/>
            <a:rect l="l" t="t" r="r" b="b"/>
            <a:pathLst>
              <a:path w="867252" h="547157">
                <a:moveTo>
                  <a:pt x="0" y="0"/>
                </a:moveTo>
                <a:lnTo>
                  <a:pt x="867253" y="0"/>
                </a:lnTo>
                <a:lnTo>
                  <a:pt x="867253" y="547158"/>
                </a:lnTo>
                <a:lnTo>
                  <a:pt x="0" y="5471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04852" y="2713422"/>
            <a:ext cx="2892297" cy="2832175"/>
          </a:xfrm>
          <a:custGeom>
            <a:avLst/>
            <a:gdLst/>
            <a:ahLst/>
            <a:cxnLst/>
            <a:rect l="l" t="t" r="r" b="b"/>
            <a:pathLst>
              <a:path w="2892297" h="2832175">
                <a:moveTo>
                  <a:pt x="0" y="0"/>
                </a:moveTo>
                <a:lnTo>
                  <a:pt x="2892297" y="0"/>
                </a:lnTo>
                <a:lnTo>
                  <a:pt x="2892297" y="2832175"/>
                </a:lnTo>
                <a:lnTo>
                  <a:pt x="0" y="28321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357951" y="1688403"/>
            <a:ext cx="6714540" cy="5685699"/>
          </a:xfrm>
          <a:custGeom>
            <a:avLst/>
            <a:gdLst/>
            <a:ahLst/>
            <a:cxnLst/>
            <a:rect l="l" t="t" r="r" b="b"/>
            <a:pathLst>
              <a:path w="6714540" h="5685699">
                <a:moveTo>
                  <a:pt x="0" y="0"/>
                </a:moveTo>
                <a:lnTo>
                  <a:pt x="6714540" y="0"/>
                </a:lnTo>
                <a:lnTo>
                  <a:pt x="6714540" y="5685699"/>
                </a:lnTo>
                <a:lnTo>
                  <a:pt x="0" y="568569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730540" y="4856717"/>
            <a:ext cx="731447" cy="2025935"/>
          </a:xfrm>
          <a:custGeom>
            <a:avLst/>
            <a:gdLst/>
            <a:ahLst/>
            <a:cxnLst/>
            <a:rect l="l" t="t" r="r" b="b"/>
            <a:pathLst>
              <a:path w="731447" h="2025935">
                <a:moveTo>
                  <a:pt x="0" y="0"/>
                </a:moveTo>
                <a:lnTo>
                  <a:pt x="731447" y="0"/>
                </a:lnTo>
                <a:lnTo>
                  <a:pt x="731447" y="2025935"/>
                </a:lnTo>
                <a:lnTo>
                  <a:pt x="0" y="20259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261848" y="6744911"/>
            <a:ext cx="7610114" cy="2172528"/>
            <a:chOff x="0" y="0"/>
            <a:chExt cx="2004310" cy="57218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04310" cy="572189"/>
            </a:xfrm>
            <a:custGeom>
              <a:avLst/>
              <a:gdLst/>
              <a:ahLst/>
              <a:cxnLst/>
              <a:rect l="l" t="t" r="r" b="b"/>
              <a:pathLst>
                <a:path w="2004310" h="572189">
                  <a:moveTo>
                    <a:pt x="0" y="0"/>
                  </a:moveTo>
                  <a:lnTo>
                    <a:pt x="2004310" y="0"/>
                  </a:lnTo>
                  <a:lnTo>
                    <a:pt x="2004310" y="572189"/>
                  </a:lnTo>
                  <a:lnTo>
                    <a:pt x="0" y="572189"/>
                  </a:lnTo>
                  <a:close/>
                </a:path>
              </a:pathLst>
            </a:custGeom>
            <a:solidFill>
              <a:srgbClr val="5D873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004310" cy="610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561048" y="712938"/>
            <a:ext cx="1310914" cy="8204501"/>
            <a:chOff x="0" y="0"/>
            <a:chExt cx="345261" cy="216085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45261" cy="2160856"/>
            </a:xfrm>
            <a:custGeom>
              <a:avLst/>
              <a:gdLst/>
              <a:ahLst/>
              <a:cxnLst/>
              <a:rect l="l" t="t" r="r" b="b"/>
              <a:pathLst>
                <a:path w="345261" h="2160856">
                  <a:moveTo>
                    <a:pt x="0" y="0"/>
                  </a:moveTo>
                  <a:lnTo>
                    <a:pt x="345261" y="0"/>
                  </a:lnTo>
                  <a:lnTo>
                    <a:pt x="345261" y="2160856"/>
                  </a:lnTo>
                  <a:lnTo>
                    <a:pt x="0" y="2160856"/>
                  </a:lnTo>
                  <a:close/>
                </a:path>
              </a:pathLst>
            </a:custGeom>
            <a:solidFill>
              <a:srgbClr val="5D873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345261" cy="21989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8909419" y="722463"/>
            <a:ext cx="8349881" cy="727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8"/>
              </a:lnSpc>
            </a:pPr>
            <a:r>
              <a:rPr lang="en-US" sz="4925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ШТО Е ЗЕЛЕН ГРАД?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871962" y="1760356"/>
            <a:ext cx="9178702" cy="2097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0"/>
              </a:lnSpc>
            </a:pPr>
            <a:r>
              <a:rPr lang="en-US" sz="2999" b="1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Град</a:t>
            </a:r>
            <a:r>
              <a:rPr lang="en-US" sz="2999" b="1" u="none" strike="noStrike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кој ги интегрира природните системи и ги минимизира негативните влијанија врз животната средина преку: </a:t>
            </a:r>
          </a:p>
          <a:p>
            <a:pPr algn="l">
              <a:lnSpc>
                <a:spcPts val="3240"/>
              </a:lnSpc>
            </a:pPr>
            <a:endParaRPr lang="en-US" sz="2999" b="1" u="none" strike="noStrike">
              <a:solidFill>
                <a:srgbClr val="FFFFFF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  <a:p>
            <a:pPr algn="just">
              <a:lnSpc>
                <a:spcPts val="2879"/>
              </a:lnSpc>
            </a:pPr>
            <a:endParaRPr lang="en-US" sz="2999" b="1" u="none" strike="noStrike">
              <a:solidFill>
                <a:srgbClr val="FFFFFF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672566" y="4405966"/>
            <a:ext cx="8599997" cy="3880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7" lvl="1" indent="-388618" algn="just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Нискојаглеродни емисии</a:t>
            </a:r>
          </a:p>
          <a:p>
            <a:pPr marL="777237" lvl="1" indent="-388618" algn="just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Одржлив транспорт</a:t>
            </a:r>
          </a:p>
          <a:p>
            <a:pPr marL="777237" lvl="1" indent="-388618" algn="just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Управување со отпад и енергија</a:t>
            </a:r>
          </a:p>
          <a:p>
            <a:pPr marL="777237" lvl="1" indent="-388618" algn="just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 јавен простор</a:t>
            </a:r>
          </a:p>
          <a:p>
            <a:pPr marL="777237" lvl="1" indent="-388618" algn="just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Социјална инклузивност</a:t>
            </a:r>
          </a:p>
          <a:p>
            <a:pPr algn="just">
              <a:lnSpc>
                <a:spcPts val="5039"/>
              </a:lnSpc>
            </a:pPr>
            <a:endParaRPr lang="en-US" sz="3599">
              <a:solidFill>
                <a:srgbClr val="FFFFFF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C4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60267" y="2086502"/>
            <a:ext cx="4419600" cy="44196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A4D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3807537" y="3019855"/>
            <a:ext cx="1808756" cy="1171767"/>
          </a:xfrm>
          <a:custGeom>
            <a:avLst/>
            <a:gdLst/>
            <a:ahLst/>
            <a:cxnLst/>
            <a:rect l="l" t="t" r="r" b="b"/>
            <a:pathLst>
              <a:path w="1808756" h="1171767">
                <a:moveTo>
                  <a:pt x="1808756" y="0"/>
                </a:moveTo>
                <a:lnTo>
                  <a:pt x="0" y="0"/>
                </a:lnTo>
                <a:lnTo>
                  <a:pt x="0" y="1171768"/>
                </a:lnTo>
                <a:lnTo>
                  <a:pt x="1808756" y="1171768"/>
                </a:lnTo>
                <a:lnTo>
                  <a:pt x="1808756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037596" y="3872043"/>
            <a:ext cx="3258876" cy="1685925"/>
          </a:xfrm>
          <a:custGeom>
            <a:avLst/>
            <a:gdLst/>
            <a:ahLst/>
            <a:cxnLst/>
            <a:rect l="l" t="t" r="r" b="b"/>
            <a:pathLst>
              <a:path w="3258876" h="1685925">
                <a:moveTo>
                  <a:pt x="0" y="0"/>
                </a:moveTo>
                <a:lnTo>
                  <a:pt x="3258876" y="0"/>
                </a:lnTo>
                <a:lnTo>
                  <a:pt x="3258876" y="1685925"/>
                </a:lnTo>
                <a:lnTo>
                  <a:pt x="0" y="16859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327888" y="1124954"/>
            <a:ext cx="6636468" cy="6316209"/>
          </a:xfrm>
          <a:custGeom>
            <a:avLst/>
            <a:gdLst/>
            <a:ahLst/>
            <a:cxnLst/>
            <a:rect l="l" t="t" r="r" b="b"/>
            <a:pathLst>
              <a:path w="6636468" h="6316209">
                <a:moveTo>
                  <a:pt x="0" y="0"/>
                </a:moveTo>
                <a:lnTo>
                  <a:pt x="6636468" y="0"/>
                </a:lnTo>
                <a:lnTo>
                  <a:pt x="6636468" y="6316210"/>
                </a:lnTo>
                <a:lnTo>
                  <a:pt x="0" y="63162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667034" y="4878761"/>
            <a:ext cx="949259" cy="1094417"/>
          </a:xfrm>
          <a:custGeom>
            <a:avLst/>
            <a:gdLst/>
            <a:ahLst/>
            <a:cxnLst/>
            <a:rect l="l" t="t" r="r" b="b"/>
            <a:pathLst>
              <a:path w="949259" h="1094417">
                <a:moveTo>
                  <a:pt x="0" y="0"/>
                </a:moveTo>
                <a:lnTo>
                  <a:pt x="949259" y="0"/>
                </a:lnTo>
                <a:lnTo>
                  <a:pt x="949259" y="1094417"/>
                </a:lnTo>
                <a:lnTo>
                  <a:pt x="0" y="10944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889777">
            <a:off x="3744204" y="2370826"/>
            <a:ext cx="867252" cy="547157"/>
          </a:xfrm>
          <a:custGeom>
            <a:avLst/>
            <a:gdLst/>
            <a:ahLst/>
            <a:cxnLst/>
            <a:rect l="l" t="t" r="r" b="b"/>
            <a:pathLst>
              <a:path w="867252" h="547157">
                <a:moveTo>
                  <a:pt x="0" y="0"/>
                </a:moveTo>
                <a:lnTo>
                  <a:pt x="867252" y="0"/>
                </a:lnTo>
                <a:lnTo>
                  <a:pt x="867252" y="547157"/>
                </a:lnTo>
                <a:lnTo>
                  <a:pt x="0" y="5471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898557" y="1028700"/>
            <a:ext cx="7370906" cy="6467286"/>
            <a:chOff x="0" y="0"/>
            <a:chExt cx="9827875" cy="8623048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9385258" cy="1410402"/>
              <a:chOff x="0" y="0"/>
              <a:chExt cx="1853878" cy="27859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853878" cy="278598"/>
              </a:xfrm>
              <a:custGeom>
                <a:avLst/>
                <a:gdLst/>
                <a:ahLst/>
                <a:cxnLst/>
                <a:rect l="l" t="t" r="r" b="b"/>
                <a:pathLst>
                  <a:path w="1853878" h="278598">
                    <a:moveTo>
                      <a:pt x="0" y="0"/>
                    </a:moveTo>
                    <a:lnTo>
                      <a:pt x="1853878" y="0"/>
                    </a:lnTo>
                    <a:lnTo>
                      <a:pt x="1853878" y="278598"/>
                    </a:lnTo>
                    <a:lnTo>
                      <a:pt x="0" y="278598"/>
                    </a:lnTo>
                    <a:close/>
                  </a:path>
                </a:pathLst>
              </a:custGeom>
              <a:solidFill>
                <a:srgbClr val="A9C46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1853878" cy="316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73524" y="6833937"/>
              <a:ext cx="9385258" cy="1789111"/>
              <a:chOff x="0" y="0"/>
              <a:chExt cx="1853878" cy="35340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853878" cy="353405"/>
              </a:xfrm>
              <a:custGeom>
                <a:avLst/>
                <a:gdLst/>
                <a:ahLst/>
                <a:cxnLst/>
                <a:rect l="l" t="t" r="r" b="b"/>
                <a:pathLst>
                  <a:path w="1853878" h="353405">
                    <a:moveTo>
                      <a:pt x="0" y="0"/>
                    </a:moveTo>
                    <a:lnTo>
                      <a:pt x="1853878" y="0"/>
                    </a:lnTo>
                    <a:lnTo>
                      <a:pt x="1853878" y="353405"/>
                    </a:lnTo>
                    <a:lnTo>
                      <a:pt x="0" y="353405"/>
                    </a:lnTo>
                    <a:close/>
                  </a:path>
                </a:pathLst>
              </a:custGeom>
              <a:solidFill>
                <a:srgbClr val="A9C46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1853878" cy="3915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7841747" y="0"/>
              <a:ext cx="1986127" cy="8623048"/>
              <a:chOff x="0" y="0"/>
              <a:chExt cx="392321" cy="1703318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392321" cy="1703318"/>
              </a:xfrm>
              <a:custGeom>
                <a:avLst/>
                <a:gdLst/>
                <a:ahLst/>
                <a:cxnLst/>
                <a:rect l="l" t="t" r="r" b="b"/>
                <a:pathLst>
                  <a:path w="392321" h="1703318">
                    <a:moveTo>
                      <a:pt x="0" y="0"/>
                    </a:moveTo>
                    <a:lnTo>
                      <a:pt x="392321" y="0"/>
                    </a:lnTo>
                    <a:lnTo>
                      <a:pt x="392321" y="1703318"/>
                    </a:lnTo>
                    <a:lnTo>
                      <a:pt x="0" y="1703318"/>
                    </a:lnTo>
                    <a:close/>
                  </a:path>
                </a:pathLst>
              </a:custGeom>
              <a:solidFill>
                <a:srgbClr val="A9C46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392321" cy="174141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39067" y="0"/>
              <a:ext cx="1986127" cy="8623048"/>
              <a:chOff x="0" y="0"/>
              <a:chExt cx="392321" cy="1703318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392321" cy="1703318"/>
              </a:xfrm>
              <a:custGeom>
                <a:avLst/>
                <a:gdLst/>
                <a:ahLst/>
                <a:cxnLst/>
                <a:rect l="l" t="t" r="r" b="b"/>
                <a:pathLst>
                  <a:path w="392321" h="1703318">
                    <a:moveTo>
                      <a:pt x="0" y="0"/>
                    </a:moveTo>
                    <a:lnTo>
                      <a:pt x="392321" y="0"/>
                    </a:lnTo>
                    <a:lnTo>
                      <a:pt x="392321" y="1703318"/>
                    </a:lnTo>
                    <a:lnTo>
                      <a:pt x="0" y="1703318"/>
                    </a:lnTo>
                    <a:close/>
                  </a:path>
                </a:pathLst>
              </a:custGeom>
              <a:solidFill>
                <a:srgbClr val="A9C46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392321" cy="174141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23" name="Freeform 23"/>
          <p:cNvSpPr/>
          <p:nvPr/>
        </p:nvSpPr>
        <p:spPr>
          <a:xfrm>
            <a:off x="898557" y="2001485"/>
            <a:ext cx="3165444" cy="3099644"/>
          </a:xfrm>
          <a:custGeom>
            <a:avLst/>
            <a:gdLst/>
            <a:ahLst/>
            <a:cxnLst/>
            <a:rect l="l" t="t" r="r" b="b"/>
            <a:pathLst>
              <a:path w="3165444" h="3099644">
                <a:moveTo>
                  <a:pt x="0" y="0"/>
                </a:moveTo>
                <a:lnTo>
                  <a:pt x="3165444" y="0"/>
                </a:lnTo>
                <a:lnTo>
                  <a:pt x="3165444" y="3099644"/>
                </a:lnTo>
                <a:lnTo>
                  <a:pt x="0" y="30996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3497391" y="4412249"/>
            <a:ext cx="731447" cy="2025935"/>
          </a:xfrm>
          <a:custGeom>
            <a:avLst/>
            <a:gdLst/>
            <a:ahLst/>
            <a:cxnLst/>
            <a:rect l="l" t="t" r="r" b="b"/>
            <a:pathLst>
              <a:path w="731447" h="2025935">
                <a:moveTo>
                  <a:pt x="0" y="0"/>
                </a:moveTo>
                <a:lnTo>
                  <a:pt x="731447" y="0"/>
                </a:lnTo>
                <a:lnTo>
                  <a:pt x="731447" y="2025935"/>
                </a:lnTo>
                <a:lnTo>
                  <a:pt x="0" y="20259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437690" y="4544248"/>
            <a:ext cx="1369906" cy="881721"/>
          </a:xfrm>
          <a:custGeom>
            <a:avLst/>
            <a:gdLst/>
            <a:ahLst/>
            <a:cxnLst/>
            <a:rect l="l" t="t" r="r" b="b"/>
            <a:pathLst>
              <a:path w="1369906" h="881721">
                <a:moveTo>
                  <a:pt x="0" y="0"/>
                </a:moveTo>
                <a:lnTo>
                  <a:pt x="1369906" y="0"/>
                </a:lnTo>
                <a:lnTo>
                  <a:pt x="1369906" y="881721"/>
                </a:lnTo>
                <a:lnTo>
                  <a:pt x="0" y="8817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7678271" y="1599747"/>
            <a:ext cx="7555195" cy="669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7"/>
              </a:lnSpc>
            </a:pPr>
            <a:r>
              <a:rPr lang="en-US" sz="4538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УРБАН МЕТАБОЛИЗАМ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192956" y="4963697"/>
            <a:ext cx="8951487" cy="2477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1319" lvl="1" indent="-370659" algn="l">
              <a:lnSpc>
                <a:spcPts val="4807"/>
              </a:lnSpc>
              <a:buFont typeface="Arial"/>
              <a:buChar char="•"/>
            </a:pPr>
            <a:r>
              <a:rPr lang="en-US" sz="3433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Обновливи извори на енергија</a:t>
            </a:r>
          </a:p>
          <a:p>
            <a:pPr marL="741319" lvl="1" indent="-370659" algn="l">
              <a:lnSpc>
                <a:spcPts val="4807"/>
              </a:lnSpc>
              <a:buFont typeface="Arial"/>
              <a:buChar char="•"/>
            </a:pPr>
            <a:r>
              <a:rPr lang="en-US" sz="3433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Повторна употреба на вода и отпад</a:t>
            </a:r>
          </a:p>
          <a:p>
            <a:pPr marL="741319" lvl="1" indent="-370659" algn="l">
              <a:lnSpc>
                <a:spcPts val="4807"/>
              </a:lnSpc>
              <a:buFont typeface="Arial"/>
              <a:buChar char="•"/>
            </a:pPr>
            <a:r>
              <a:rPr lang="en-US" sz="3433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Локално производство и консумација</a:t>
            </a:r>
          </a:p>
          <a:p>
            <a:pPr algn="ctr">
              <a:lnSpc>
                <a:spcPts val="4807"/>
              </a:lnSpc>
            </a:pPr>
            <a:endParaRPr lang="en-US" sz="3433" b="1">
              <a:solidFill>
                <a:srgbClr val="1A4D2E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8352655" y="2969284"/>
            <a:ext cx="8491490" cy="1149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89"/>
              </a:lnSpc>
              <a:spcBef>
                <a:spcPct val="0"/>
              </a:spcBef>
            </a:pPr>
            <a:r>
              <a:rPr lang="en-US" sz="3135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Градот како систем со ресурси што влегуваат и отпадни материи што излегуваат.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4D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60267" y="2252411"/>
            <a:ext cx="4419600" cy="44196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A4D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186333" y="2252411"/>
            <a:ext cx="4593535" cy="459353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908143" y="3749588"/>
            <a:ext cx="3127899" cy="1863243"/>
          </a:xfrm>
          <a:custGeom>
            <a:avLst/>
            <a:gdLst/>
            <a:ahLst/>
            <a:cxnLst/>
            <a:rect l="l" t="t" r="r" b="b"/>
            <a:pathLst>
              <a:path w="3127899" h="1863243">
                <a:moveTo>
                  <a:pt x="0" y="0"/>
                </a:moveTo>
                <a:lnTo>
                  <a:pt x="3127899" y="0"/>
                </a:lnTo>
                <a:lnTo>
                  <a:pt x="3127899" y="1863243"/>
                </a:lnTo>
                <a:lnTo>
                  <a:pt x="0" y="18632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125830" y="1831802"/>
            <a:ext cx="6714540" cy="5685699"/>
          </a:xfrm>
          <a:custGeom>
            <a:avLst/>
            <a:gdLst/>
            <a:ahLst/>
            <a:cxnLst/>
            <a:rect l="l" t="t" r="r" b="b"/>
            <a:pathLst>
              <a:path w="6714540" h="5685699">
                <a:moveTo>
                  <a:pt x="0" y="0"/>
                </a:moveTo>
                <a:lnTo>
                  <a:pt x="6714540" y="0"/>
                </a:lnTo>
                <a:lnTo>
                  <a:pt x="6714540" y="5685700"/>
                </a:lnTo>
                <a:lnTo>
                  <a:pt x="0" y="5685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028700" y="6845945"/>
            <a:ext cx="7038943" cy="1167899"/>
            <a:chOff x="0" y="0"/>
            <a:chExt cx="1853878" cy="30759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53878" cy="307595"/>
            </a:xfrm>
            <a:custGeom>
              <a:avLst/>
              <a:gdLst/>
              <a:ahLst/>
              <a:cxnLst/>
              <a:rect l="l" t="t" r="r" b="b"/>
              <a:pathLst>
                <a:path w="1853878" h="307595">
                  <a:moveTo>
                    <a:pt x="0" y="0"/>
                  </a:moveTo>
                  <a:lnTo>
                    <a:pt x="1853878" y="0"/>
                  </a:lnTo>
                  <a:lnTo>
                    <a:pt x="1853878" y="307595"/>
                  </a:lnTo>
                  <a:lnTo>
                    <a:pt x="0" y="307595"/>
                  </a:lnTo>
                  <a:close/>
                </a:path>
              </a:pathLst>
            </a:custGeom>
            <a:solidFill>
              <a:srgbClr val="1A4D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853878" cy="345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170116" y="1831802"/>
            <a:ext cx="1340508" cy="6819235"/>
            <a:chOff x="0" y="0"/>
            <a:chExt cx="353056" cy="179601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3056" cy="1796012"/>
            </a:xfrm>
            <a:custGeom>
              <a:avLst/>
              <a:gdLst/>
              <a:ahLst/>
              <a:cxnLst/>
              <a:rect l="l" t="t" r="r" b="b"/>
              <a:pathLst>
                <a:path w="353056" h="1796012">
                  <a:moveTo>
                    <a:pt x="0" y="0"/>
                  </a:moveTo>
                  <a:lnTo>
                    <a:pt x="353056" y="0"/>
                  </a:lnTo>
                  <a:lnTo>
                    <a:pt x="353056" y="1796012"/>
                  </a:lnTo>
                  <a:lnTo>
                    <a:pt x="0" y="1796012"/>
                  </a:lnTo>
                  <a:close/>
                </a:path>
              </a:pathLst>
            </a:custGeom>
            <a:solidFill>
              <a:srgbClr val="1A4D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53056" cy="18341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840370" y="1753678"/>
            <a:ext cx="7316199" cy="1171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9"/>
              </a:lnSpc>
            </a:pPr>
            <a:r>
              <a:rPr lang="en-US" sz="4395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КЛУЧНИ ПРИНЦИПИ НА ЗЕЛЕН УРБАН РАЗВОЈ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67643" y="4256830"/>
            <a:ext cx="8897096" cy="3173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6675" lvl="1" indent="-453338" algn="l">
              <a:lnSpc>
                <a:spcPts val="4031"/>
              </a:lnSpc>
              <a:spcBef>
                <a:spcPct val="0"/>
              </a:spcBef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Natu</a:t>
            </a:r>
            <a:r>
              <a:rPr lang="en-US" sz="4199" u="none" strike="noStrike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re-based Solutions (NbS)</a:t>
            </a:r>
          </a:p>
          <a:p>
            <a:pPr marL="906675" lvl="1" indent="-453338" algn="l">
              <a:lnSpc>
                <a:spcPts val="4031"/>
              </a:lnSpc>
              <a:spcBef>
                <a:spcPct val="0"/>
              </a:spcBef>
              <a:buFont typeface="Arial"/>
              <a:buChar char="•"/>
            </a:pPr>
            <a:r>
              <a:rPr lang="en-US" sz="4199" u="none" strike="noStrike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Biophilic Design</a:t>
            </a:r>
          </a:p>
          <a:p>
            <a:pPr marL="906675" lvl="1" indent="-453338" algn="l">
              <a:lnSpc>
                <a:spcPts val="4031"/>
              </a:lnSpc>
              <a:spcBef>
                <a:spcPct val="0"/>
              </a:spcBef>
              <a:buFont typeface="Arial"/>
              <a:buChar char="•"/>
            </a:pPr>
            <a:r>
              <a:rPr lang="en-US" sz="4199" u="none" strike="noStrike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Just Transition</a:t>
            </a:r>
          </a:p>
          <a:p>
            <a:pPr marL="906675" lvl="1" indent="-453338" algn="l">
              <a:lnSpc>
                <a:spcPts val="4031"/>
              </a:lnSpc>
              <a:spcBef>
                <a:spcPct val="0"/>
              </a:spcBef>
              <a:buFont typeface="Arial"/>
              <a:buChar char="•"/>
            </a:pPr>
            <a:r>
              <a:rPr lang="en-US" sz="4199" u="none" strike="noStrike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Urban Resilience</a:t>
            </a:r>
          </a:p>
          <a:p>
            <a:pPr marL="906675" lvl="1" indent="-453338" algn="l">
              <a:lnSpc>
                <a:spcPts val="4031"/>
              </a:lnSpc>
              <a:spcBef>
                <a:spcPct val="0"/>
              </a:spcBef>
              <a:buFont typeface="Arial"/>
              <a:buChar char="•"/>
            </a:pPr>
            <a:r>
              <a:rPr lang="en-US" sz="4199" u="none" strike="noStrike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Urban Commons</a:t>
            </a:r>
          </a:p>
          <a:p>
            <a:pPr algn="l">
              <a:lnSpc>
                <a:spcPts val="4031"/>
              </a:lnSpc>
              <a:spcBef>
                <a:spcPct val="0"/>
              </a:spcBef>
            </a:pPr>
            <a:endParaRPr lang="en-US" sz="4199" u="none" strike="noStrike">
              <a:solidFill>
                <a:srgbClr val="FFFFFF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5945" y="1762964"/>
            <a:ext cx="4419600" cy="44196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A4D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460775" y="3162878"/>
            <a:ext cx="1029941" cy="1619771"/>
          </a:xfrm>
          <a:custGeom>
            <a:avLst/>
            <a:gdLst/>
            <a:ahLst/>
            <a:cxnLst/>
            <a:rect l="l" t="t" r="r" b="b"/>
            <a:pathLst>
              <a:path w="1029941" h="1619771">
                <a:moveTo>
                  <a:pt x="0" y="0"/>
                </a:moveTo>
                <a:lnTo>
                  <a:pt x="1029941" y="0"/>
                </a:lnTo>
                <a:lnTo>
                  <a:pt x="1029941" y="1619772"/>
                </a:lnTo>
                <a:lnTo>
                  <a:pt x="0" y="16197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593240" y="816429"/>
            <a:ext cx="6632750" cy="6312671"/>
          </a:xfrm>
          <a:custGeom>
            <a:avLst/>
            <a:gdLst/>
            <a:ahLst/>
            <a:cxnLst/>
            <a:rect l="l" t="t" r="r" b="b"/>
            <a:pathLst>
              <a:path w="6632750" h="6312671">
                <a:moveTo>
                  <a:pt x="0" y="0"/>
                </a:moveTo>
                <a:lnTo>
                  <a:pt x="6632749" y="0"/>
                </a:lnTo>
                <a:lnTo>
                  <a:pt x="6632749" y="6312670"/>
                </a:lnTo>
                <a:lnTo>
                  <a:pt x="0" y="63126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34378" y="1804499"/>
            <a:ext cx="3037544" cy="2974402"/>
          </a:xfrm>
          <a:custGeom>
            <a:avLst/>
            <a:gdLst/>
            <a:ahLst/>
            <a:cxnLst/>
            <a:rect l="l" t="t" r="r" b="b"/>
            <a:pathLst>
              <a:path w="3037544" h="2974402">
                <a:moveTo>
                  <a:pt x="0" y="0"/>
                </a:moveTo>
                <a:lnTo>
                  <a:pt x="3037544" y="0"/>
                </a:lnTo>
                <a:lnTo>
                  <a:pt x="3037544" y="2974403"/>
                </a:lnTo>
                <a:lnTo>
                  <a:pt x="0" y="2974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54225" y="923869"/>
            <a:ext cx="6710778" cy="5682514"/>
          </a:xfrm>
          <a:custGeom>
            <a:avLst/>
            <a:gdLst/>
            <a:ahLst/>
            <a:cxnLst/>
            <a:rect l="l" t="t" r="r" b="b"/>
            <a:pathLst>
              <a:path w="6710778" h="5682514">
                <a:moveTo>
                  <a:pt x="0" y="0"/>
                </a:moveTo>
                <a:lnTo>
                  <a:pt x="6710779" y="0"/>
                </a:lnTo>
                <a:lnTo>
                  <a:pt x="6710779" y="5682514"/>
                </a:lnTo>
                <a:lnTo>
                  <a:pt x="0" y="56825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43763" y="705162"/>
            <a:ext cx="7388294" cy="6293732"/>
          </a:xfrm>
          <a:custGeom>
            <a:avLst/>
            <a:gdLst/>
            <a:ahLst/>
            <a:cxnLst/>
            <a:rect l="l" t="t" r="r" b="b"/>
            <a:pathLst>
              <a:path w="7388294" h="6293732">
                <a:moveTo>
                  <a:pt x="0" y="0"/>
                </a:moveTo>
                <a:lnTo>
                  <a:pt x="7388294" y="0"/>
                </a:lnTo>
                <a:lnTo>
                  <a:pt x="7388294" y="6293733"/>
                </a:lnTo>
                <a:lnTo>
                  <a:pt x="0" y="62937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291686" y="6606383"/>
            <a:ext cx="7492448" cy="1584714"/>
            <a:chOff x="0" y="0"/>
            <a:chExt cx="1973320" cy="41737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73320" cy="417373"/>
            </a:xfrm>
            <a:custGeom>
              <a:avLst/>
              <a:gdLst/>
              <a:ahLst/>
              <a:cxnLst/>
              <a:rect l="l" t="t" r="r" b="b"/>
              <a:pathLst>
                <a:path w="1973320" h="417373">
                  <a:moveTo>
                    <a:pt x="0" y="0"/>
                  </a:moveTo>
                  <a:lnTo>
                    <a:pt x="1973320" y="0"/>
                  </a:lnTo>
                  <a:lnTo>
                    <a:pt x="1973320" y="417373"/>
                  </a:lnTo>
                  <a:lnTo>
                    <a:pt x="0" y="4173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973320" cy="455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33578" y="493818"/>
            <a:ext cx="1398426" cy="7697279"/>
            <a:chOff x="0" y="0"/>
            <a:chExt cx="368310" cy="202726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68310" cy="2027267"/>
            </a:xfrm>
            <a:custGeom>
              <a:avLst/>
              <a:gdLst/>
              <a:ahLst/>
              <a:cxnLst/>
              <a:rect l="l" t="t" r="r" b="b"/>
              <a:pathLst>
                <a:path w="368310" h="2027267">
                  <a:moveTo>
                    <a:pt x="0" y="0"/>
                  </a:moveTo>
                  <a:lnTo>
                    <a:pt x="368310" y="0"/>
                  </a:lnTo>
                  <a:lnTo>
                    <a:pt x="368310" y="2027267"/>
                  </a:lnTo>
                  <a:lnTo>
                    <a:pt x="0" y="20272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68310" cy="20653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494332" y="1772489"/>
            <a:ext cx="7326029" cy="1172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4"/>
              </a:lnSpc>
            </a:pPr>
            <a:r>
              <a:rPr lang="en-US" sz="440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NATURE-BASED SOLUTIONS (NBS)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733578" y="3950558"/>
            <a:ext cx="10847536" cy="3178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0"/>
              </a:lnSpc>
            </a:pPr>
            <a:r>
              <a:rPr lang="en-US" sz="4219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Nature-based Solutions се пристапи што ги користат природните процеси и екосистеми за решавање на урбаните предизвици — како што се загадување, урбани топлински острови, поплави и недостиг на зелени површини.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7542" y="2281519"/>
            <a:ext cx="4419600" cy="44196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A4D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1667542" y="4010349"/>
            <a:ext cx="3115123" cy="1896105"/>
          </a:xfrm>
          <a:custGeom>
            <a:avLst/>
            <a:gdLst/>
            <a:ahLst/>
            <a:cxnLst/>
            <a:rect l="l" t="t" r="r" b="b"/>
            <a:pathLst>
              <a:path w="3115123" h="1896105">
                <a:moveTo>
                  <a:pt x="3115123" y="0"/>
                </a:moveTo>
                <a:lnTo>
                  <a:pt x="0" y="0"/>
                </a:lnTo>
                <a:lnTo>
                  <a:pt x="0" y="1896105"/>
                </a:lnTo>
                <a:lnTo>
                  <a:pt x="3115123" y="1896105"/>
                </a:lnTo>
                <a:lnTo>
                  <a:pt x="3115123" y="0"/>
                </a:lnTo>
                <a:close/>
              </a:path>
            </a:pathLst>
          </a:custGeom>
          <a:blipFill>
            <a:blip r:embed="rId2"/>
            <a:stretch>
              <a:fillRect r="-4523" b="-112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580707" y="1442423"/>
            <a:ext cx="6461008" cy="6149217"/>
          </a:xfrm>
          <a:custGeom>
            <a:avLst/>
            <a:gdLst/>
            <a:ahLst/>
            <a:cxnLst/>
            <a:rect l="l" t="t" r="r" b="b"/>
            <a:pathLst>
              <a:path w="6461008" h="6149217">
                <a:moveTo>
                  <a:pt x="0" y="0"/>
                </a:moveTo>
                <a:lnTo>
                  <a:pt x="6461008" y="0"/>
                </a:lnTo>
                <a:lnTo>
                  <a:pt x="6461008" y="6149217"/>
                </a:lnTo>
                <a:lnTo>
                  <a:pt x="0" y="6149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55822" y="2440410"/>
            <a:ext cx="2917696" cy="2857046"/>
          </a:xfrm>
          <a:custGeom>
            <a:avLst/>
            <a:gdLst/>
            <a:ahLst/>
            <a:cxnLst/>
            <a:rect l="l" t="t" r="r" b="b"/>
            <a:pathLst>
              <a:path w="2917696" h="2857046">
                <a:moveTo>
                  <a:pt x="0" y="0"/>
                </a:moveTo>
                <a:lnTo>
                  <a:pt x="2917696" y="0"/>
                </a:lnTo>
                <a:lnTo>
                  <a:pt x="2917696" y="2857046"/>
                </a:lnTo>
                <a:lnTo>
                  <a:pt x="0" y="28570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55822" y="1442423"/>
            <a:ext cx="6710778" cy="5682514"/>
          </a:xfrm>
          <a:custGeom>
            <a:avLst/>
            <a:gdLst/>
            <a:ahLst/>
            <a:cxnLst/>
            <a:rect l="l" t="t" r="r" b="b"/>
            <a:pathLst>
              <a:path w="6710778" h="5682514">
                <a:moveTo>
                  <a:pt x="0" y="0"/>
                </a:moveTo>
                <a:lnTo>
                  <a:pt x="6710778" y="0"/>
                </a:lnTo>
                <a:lnTo>
                  <a:pt x="6710778" y="5682514"/>
                </a:lnTo>
                <a:lnTo>
                  <a:pt x="0" y="56825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248633" y="6701119"/>
            <a:ext cx="6996141" cy="1991967"/>
            <a:chOff x="0" y="0"/>
            <a:chExt cx="1842605" cy="5246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42605" cy="524633"/>
            </a:xfrm>
            <a:custGeom>
              <a:avLst/>
              <a:gdLst/>
              <a:ahLst/>
              <a:cxnLst/>
              <a:rect l="l" t="t" r="r" b="b"/>
              <a:pathLst>
                <a:path w="1842605" h="524633">
                  <a:moveTo>
                    <a:pt x="0" y="0"/>
                  </a:moveTo>
                  <a:lnTo>
                    <a:pt x="1842605" y="0"/>
                  </a:lnTo>
                  <a:lnTo>
                    <a:pt x="1842605" y="524633"/>
                  </a:lnTo>
                  <a:lnTo>
                    <a:pt x="0" y="524633"/>
                  </a:lnTo>
                  <a:close/>
                </a:path>
              </a:pathLst>
            </a:custGeom>
            <a:solidFill>
              <a:srgbClr val="5D873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842605" cy="5627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575725" y="1408815"/>
            <a:ext cx="1181750" cy="7469369"/>
            <a:chOff x="0" y="0"/>
            <a:chExt cx="311243" cy="19672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1243" cy="1967241"/>
            </a:xfrm>
            <a:custGeom>
              <a:avLst/>
              <a:gdLst/>
              <a:ahLst/>
              <a:cxnLst/>
              <a:rect l="l" t="t" r="r" b="b"/>
              <a:pathLst>
                <a:path w="311243" h="1967241">
                  <a:moveTo>
                    <a:pt x="0" y="0"/>
                  </a:moveTo>
                  <a:lnTo>
                    <a:pt x="311243" y="0"/>
                  </a:lnTo>
                  <a:lnTo>
                    <a:pt x="311243" y="1967241"/>
                  </a:lnTo>
                  <a:lnTo>
                    <a:pt x="0" y="1967241"/>
                  </a:lnTo>
                  <a:close/>
                </a:path>
              </a:pathLst>
            </a:custGeom>
            <a:solidFill>
              <a:srgbClr val="5D873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11243" cy="2005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244774" y="1961972"/>
            <a:ext cx="9225254" cy="648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4"/>
              </a:lnSpc>
            </a:pPr>
            <a:r>
              <a:rPr lang="en-US" sz="4401">
                <a:solidFill>
                  <a:srgbClr val="F6F1D3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ПРАВЕДНА УРБАНА ТРАНЗИЦИЈА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299200" y="3011080"/>
            <a:ext cx="11378700" cy="266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0"/>
              </a:lnSpc>
            </a:pPr>
            <a:r>
              <a:rPr lang="en-US" sz="4219">
                <a:solidFill>
                  <a:srgbClr val="F6F1D3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Праведна урбана транзиција се однесува на процесот на трансформација на урбаните средини кон одржливи, нискојаглеродни и климатски отпорни градови на начин што е правичен, инклузивен и социјално одговорен.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6710644"/>
            <a:ext cx="16230600" cy="2775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90"/>
              </a:lnSpc>
            </a:pPr>
            <a:r>
              <a:rPr lang="en-US" sz="2282" b="1">
                <a:solidFill>
                  <a:srgbClr val="F6F1D3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Целта на праведната урбана транзиција е да се осигура дека промените – како што се енергетската транзиција, воведувањето на зелена инфраструктура, нови режими на мобилност или обновливи извори – не ги влошуваат постојните нееднаквости и вклучуваат сите општествени групи во одлуките и придобивките.</a:t>
            </a:r>
          </a:p>
          <a:p>
            <a:pPr algn="l">
              <a:lnSpc>
                <a:spcPts val="2190"/>
              </a:lnSpc>
            </a:pPr>
            <a:r>
              <a:rPr lang="en-US" sz="2282" b="1">
                <a:solidFill>
                  <a:srgbClr val="F6F1D3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Ова значи:</a:t>
            </a:r>
          </a:p>
          <a:p>
            <a:pPr marL="492736" lvl="1" indent="-246368" algn="l">
              <a:lnSpc>
                <a:spcPts val="2190"/>
              </a:lnSpc>
              <a:buFont typeface="Arial"/>
              <a:buChar char="•"/>
            </a:pPr>
            <a:r>
              <a:rPr lang="en-US" sz="2282" b="1">
                <a:solidFill>
                  <a:srgbClr val="F6F1D3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Ранливите заедници да не бидат маргинализирани или раселени,</a:t>
            </a:r>
          </a:p>
          <a:p>
            <a:pPr marL="492736" lvl="1" indent="-246368" algn="l">
              <a:lnSpc>
                <a:spcPts val="2190"/>
              </a:lnSpc>
              <a:buFont typeface="Arial"/>
              <a:buChar char="•"/>
            </a:pPr>
            <a:r>
              <a:rPr lang="en-US" sz="2282" b="1">
                <a:solidFill>
                  <a:srgbClr val="F6F1D3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Јавните ресурси (зелени површини, енергија, транспорт) да бидат достапни и праведно распределени,</a:t>
            </a:r>
          </a:p>
          <a:p>
            <a:pPr marL="492736" lvl="1" indent="-246368" algn="l">
              <a:lnSpc>
                <a:spcPts val="2190"/>
              </a:lnSpc>
              <a:buFont typeface="Arial"/>
              <a:buChar char="•"/>
            </a:pPr>
            <a:r>
              <a:rPr lang="en-US" sz="2282" b="1">
                <a:solidFill>
                  <a:srgbClr val="F6F1D3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Локалните жители да бидат активни учесници, а не само пасивни корисници на трансформацијата.</a:t>
            </a:r>
          </a:p>
          <a:p>
            <a:pPr algn="l">
              <a:lnSpc>
                <a:spcPts val="2190"/>
              </a:lnSpc>
            </a:pPr>
            <a:r>
              <a:rPr lang="en-US" sz="2282" b="1">
                <a:solidFill>
                  <a:srgbClr val="F6F1D3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Праведната транзиција поврзува еколошка одржливост со социјална правда – и е клучна алка за создавање на инклузивни, отпорни и фер градови.</a:t>
            </a:r>
          </a:p>
          <a:p>
            <a:pPr algn="l">
              <a:lnSpc>
                <a:spcPts val="2190"/>
              </a:lnSpc>
            </a:pPr>
            <a:endParaRPr lang="en-US" sz="2282" b="1">
              <a:solidFill>
                <a:srgbClr val="F6F1D3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5945" y="1762964"/>
            <a:ext cx="4419600" cy="44196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A4D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460775" y="3162878"/>
            <a:ext cx="1029941" cy="1619771"/>
          </a:xfrm>
          <a:custGeom>
            <a:avLst/>
            <a:gdLst/>
            <a:ahLst/>
            <a:cxnLst/>
            <a:rect l="l" t="t" r="r" b="b"/>
            <a:pathLst>
              <a:path w="1029941" h="1619771">
                <a:moveTo>
                  <a:pt x="0" y="0"/>
                </a:moveTo>
                <a:lnTo>
                  <a:pt x="1029941" y="0"/>
                </a:lnTo>
                <a:lnTo>
                  <a:pt x="1029941" y="1619772"/>
                </a:lnTo>
                <a:lnTo>
                  <a:pt x="0" y="16197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593240" y="816429"/>
            <a:ext cx="6632750" cy="6312671"/>
          </a:xfrm>
          <a:custGeom>
            <a:avLst/>
            <a:gdLst/>
            <a:ahLst/>
            <a:cxnLst/>
            <a:rect l="l" t="t" r="r" b="b"/>
            <a:pathLst>
              <a:path w="6632750" h="6312671">
                <a:moveTo>
                  <a:pt x="0" y="0"/>
                </a:moveTo>
                <a:lnTo>
                  <a:pt x="6632749" y="0"/>
                </a:lnTo>
                <a:lnTo>
                  <a:pt x="6632749" y="6312670"/>
                </a:lnTo>
                <a:lnTo>
                  <a:pt x="0" y="63126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34378" y="1804499"/>
            <a:ext cx="3037544" cy="2974402"/>
          </a:xfrm>
          <a:custGeom>
            <a:avLst/>
            <a:gdLst/>
            <a:ahLst/>
            <a:cxnLst/>
            <a:rect l="l" t="t" r="r" b="b"/>
            <a:pathLst>
              <a:path w="3037544" h="2974402">
                <a:moveTo>
                  <a:pt x="0" y="0"/>
                </a:moveTo>
                <a:lnTo>
                  <a:pt x="3037544" y="0"/>
                </a:lnTo>
                <a:lnTo>
                  <a:pt x="3037544" y="2974403"/>
                </a:lnTo>
                <a:lnTo>
                  <a:pt x="0" y="2974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54225" y="923869"/>
            <a:ext cx="6710778" cy="5682514"/>
          </a:xfrm>
          <a:custGeom>
            <a:avLst/>
            <a:gdLst/>
            <a:ahLst/>
            <a:cxnLst/>
            <a:rect l="l" t="t" r="r" b="b"/>
            <a:pathLst>
              <a:path w="6710778" h="5682514">
                <a:moveTo>
                  <a:pt x="0" y="0"/>
                </a:moveTo>
                <a:lnTo>
                  <a:pt x="6710779" y="0"/>
                </a:lnTo>
                <a:lnTo>
                  <a:pt x="6710779" y="5682514"/>
                </a:lnTo>
                <a:lnTo>
                  <a:pt x="0" y="56825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43763" y="705162"/>
            <a:ext cx="7388294" cy="6293732"/>
          </a:xfrm>
          <a:custGeom>
            <a:avLst/>
            <a:gdLst/>
            <a:ahLst/>
            <a:cxnLst/>
            <a:rect l="l" t="t" r="r" b="b"/>
            <a:pathLst>
              <a:path w="7388294" h="6293732">
                <a:moveTo>
                  <a:pt x="0" y="0"/>
                </a:moveTo>
                <a:lnTo>
                  <a:pt x="7388294" y="0"/>
                </a:lnTo>
                <a:lnTo>
                  <a:pt x="7388294" y="6293733"/>
                </a:lnTo>
                <a:lnTo>
                  <a:pt x="0" y="62937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291686" y="6606383"/>
            <a:ext cx="7492448" cy="1584714"/>
            <a:chOff x="0" y="0"/>
            <a:chExt cx="1973320" cy="41737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73320" cy="417373"/>
            </a:xfrm>
            <a:custGeom>
              <a:avLst/>
              <a:gdLst/>
              <a:ahLst/>
              <a:cxnLst/>
              <a:rect l="l" t="t" r="r" b="b"/>
              <a:pathLst>
                <a:path w="1973320" h="417373">
                  <a:moveTo>
                    <a:pt x="0" y="0"/>
                  </a:moveTo>
                  <a:lnTo>
                    <a:pt x="1973320" y="0"/>
                  </a:lnTo>
                  <a:lnTo>
                    <a:pt x="1973320" y="417373"/>
                  </a:lnTo>
                  <a:lnTo>
                    <a:pt x="0" y="4173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973320" cy="455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33578" y="493818"/>
            <a:ext cx="1398426" cy="7697279"/>
            <a:chOff x="0" y="0"/>
            <a:chExt cx="368310" cy="202726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68310" cy="2027267"/>
            </a:xfrm>
            <a:custGeom>
              <a:avLst/>
              <a:gdLst/>
              <a:ahLst/>
              <a:cxnLst/>
              <a:rect l="l" t="t" r="r" b="b"/>
              <a:pathLst>
                <a:path w="368310" h="2027267">
                  <a:moveTo>
                    <a:pt x="0" y="0"/>
                  </a:moveTo>
                  <a:lnTo>
                    <a:pt x="368310" y="0"/>
                  </a:lnTo>
                  <a:lnTo>
                    <a:pt x="368310" y="2027267"/>
                  </a:lnTo>
                  <a:lnTo>
                    <a:pt x="0" y="20272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68310" cy="20653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494332" y="1772489"/>
            <a:ext cx="7326029" cy="648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4"/>
              </a:lnSpc>
            </a:pPr>
            <a:r>
              <a:rPr lang="en-US" sz="4401">
                <a:solidFill>
                  <a:srgbClr val="5D8736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BIOPHILIC DESIGN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733578" y="3018461"/>
            <a:ext cx="10847536" cy="266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0"/>
              </a:lnSpc>
            </a:pPr>
            <a:r>
              <a:rPr lang="en-US" sz="4219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Биофилен дизајн претставува пристап во архитектурата, урбанизмот и дизајнот кој свесно го вклучува човечкото поврзување со природата во обликот, структурата и функцијата на просторот.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7462" y="6469102"/>
            <a:ext cx="15871838" cy="2610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23"/>
              </a:lnSpc>
            </a:pPr>
            <a:r>
              <a:rPr lang="en-US" sz="346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Биофилниот дизајн не значи само додавање на растенија во просторот – тој вклучува и природна светлина, проток на воздух, природни материјали, поглед кон зеленило, звуци од вода или птици, како и органски форми.</a:t>
            </a:r>
          </a:p>
          <a:p>
            <a:pPr algn="just">
              <a:lnSpc>
                <a:spcPts val="3323"/>
              </a:lnSpc>
            </a:pPr>
            <a:r>
              <a:rPr lang="en-US" sz="346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Просторите кои го применуваат биофилниот дизајн – домови, училишта, болници, канцеларии – покажуваат подобрување на менталното здравје, концентрацијата, продуктивноста и задоволството на корисниците.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48275" y="1463776"/>
            <a:ext cx="4419600" cy="44196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A4D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1848275" y="3192606"/>
            <a:ext cx="3115123" cy="1896105"/>
          </a:xfrm>
          <a:custGeom>
            <a:avLst/>
            <a:gdLst/>
            <a:ahLst/>
            <a:cxnLst/>
            <a:rect l="l" t="t" r="r" b="b"/>
            <a:pathLst>
              <a:path w="3115123" h="1896105">
                <a:moveTo>
                  <a:pt x="3115124" y="0"/>
                </a:moveTo>
                <a:lnTo>
                  <a:pt x="0" y="0"/>
                </a:lnTo>
                <a:lnTo>
                  <a:pt x="0" y="1896105"/>
                </a:lnTo>
                <a:lnTo>
                  <a:pt x="3115124" y="1896105"/>
                </a:lnTo>
                <a:lnTo>
                  <a:pt x="3115124" y="0"/>
                </a:lnTo>
                <a:close/>
              </a:path>
            </a:pathLst>
          </a:custGeom>
          <a:blipFill>
            <a:blip r:embed="rId2"/>
            <a:stretch>
              <a:fillRect r="-4523" b="-1124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761441" y="624680"/>
            <a:ext cx="6461008" cy="6149217"/>
          </a:xfrm>
          <a:custGeom>
            <a:avLst/>
            <a:gdLst/>
            <a:ahLst/>
            <a:cxnLst/>
            <a:rect l="l" t="t" r="r" b="b"/>
            <a:pathLst>
              <a:path w="6461008" h="6149217">
                <a:moveTo>
                  <a:pt x="0" y="0"/>
                </a:moveTo>
                <a:lnTo>
                  <a:pt x="6461008" y="0"/>
                </a:lnTo>
                <a:lnTo>
                  <a:pt x="6461008" y="6149217"/>
                </a:lnTo>
                <a:lnTo>
                  <a:pt x="0" y="61492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636555" y="1622667"/>
            <a:ext cx="2917696" cy="2857046"/>
          </a:xfrm>
          <a:custGeom>
            <a:avLst/>
            <a:gdLst/>
            <a:ahLst/>
            <a:cxnLst/>
            <a:rect l="l" t="t" r="r" b="b"/>
            <a:pathLst>
              <a:path w="2917696" h="2857046">
                <a:moveTo>
                  <a:pt x="0" y="0"/>
                </a:moveTo>
                <a:lnTo>
                  <a:pt x="2917697" y="0"/>
                </a:lnTo>
                <a:lnTo>
                  <a:pt x="2917697" y="2857046"/>
                </a:lnTo>
                <a:lnTo>
                  <a:pt x="0" y="28570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11670" y="624680"/>
            <a:ext cx="6710778" cy="5682514"/>
          </a:xfrm>
          <a:custGeom>
            <a:avLst/>
            <a:gdLst/>
            <a:ahLst/>
            <a:cxnLst/>
            <a:rect l="l" t="t" r="r" b="b"/>
            <a:pathLst>
              <a:path w="6710778" h="5682514">
                <a:moveTo>
                  <a:pt x="0" y="0"/>
                </a:moveTo>
                <a:lnTo>
                  <a:pt x="6710779" y="0"/>
                </a:lnTo>
                <a:lnTo>
                  <a:pt x="6710779" y="5682514"/>
                </a:lnTo>
                <a:lnTo>
                  <a:pt x="0" y="56825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429367" y="5883376"/>
            <a:ext cx="6996141" cy="1991967"/>
            <a:chOff x="0" y="0"/>
            <a:chExt cx="1842605" cy="5246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42605" cy="524633"/>
            </a:xfrm>
            <a:custGeom>
              <a:avLst/>
              <a:gdLst/>
              <a:ahLst/>
              <a:cxnLst/>
              <a:rect l="l" t="t" r="r" b="b"/>
              <a:pathLst>
                <a:path w="1842605" h="524633">
                  <a:moveTo>
                    <a:pt x="0" y="0"/>
                  </a:moveTo>
                  <a:lnTo>
                    <a:pt x="1842605" y="0"/>
                  </a:lnTo>
                  <a:lnTo>
                    <a:pt x="1842605" y="524633"/>
                  </a:lnTo>
                  <a:lnTo>
                    <a:pt x="0" y="524633"/>
                  </a:lnTo>
                  <a:close/>
                </a:path>
              </a:pathLst>
            </a:custGeom>
            <a:solidFill>
              <a:srgbClr val="5D873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842605" cy="5627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56459" y="591072"/>
            <a:ext cx="1181750" cy="7469369"/>
            <a:chOff x="0" y="0"/>
            <a:chExt cx="311243" cy="19672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1243" cy="1967241"/>
            </a:xfrm>
            <a:custGeom>
              <a:avLst/>
              <a:gdLst/>
              <a:ahLst/>
              <a:cxnLst/>
              <a:rect l="l" t="t" r="r" b="b"/>
              <a:pathLst>
                <a:path w="311243" h="1967241">
                  <a:moveTo>
                    <a:pt x="0" y="0"/>
                  </a:moveTo>
                  <a:lnTo>
                    <a:pt x="311243" y="0"/>
                  </a:lnTo>
                  <a:lnTo>
                    <a:pt x="311243" y="1967241"/>
                  </a:lnTo>
                  <a:lnTo>
                    <a:pt x="0" y="1967241"/>
                  </a:lnTo>
                  <a:close/>
                </a:path>
              </a:pathLst>
            </a:custGeom>
            <a:solidFill>
              <a:srgbClr val="5D873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11243" cy="20053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938209" y="882228"/>
            <a:ext cx="8160781" cy="648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4"/>
              </a:lnSpc>
            </a:pPr>
            <a:r>
              <a:rPr lang="en-US" sz="4401">
                <a:solidFill>
                  <a:srgbClr val="F6F1D3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УРБАНИ ЗАЕДНИЧКИ ДОБРА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12207" y="2248551"/>
            <a:ext cx="10847536" cy="3178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0"/>
              </a:lnSpc>
            </a:pPr>
            <a:r>
              <a:rPr lang="en-US" sz="4219">
                <a:solidFill>
                  <a:srgbClr val="F6F1D3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Урбани заеднички добра се простори, ресурси и услуги во градот кои се управуваат, користат и одржуваат колективно од граѓаните, заедниците или локалните мрежи – наместо од приватни или државни актери.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12780" y="5892901"/>
            <a:ext cx="17346963" cy="3114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56"/>
              </a:lnSpc>
            </a:pPr>
            <a:r>
              <a:rPr lang="en-US" sz="2558">
                <a:solidFill>
                  <a:srgbClr val="F6F1D3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Урбаните commons можат да бидат:</a:t>
            </a:r>
          </a:p>
          <a:p>
            <a:pPr marL="552414" lvl="1" indent="-276207" algn="l">
              <a:lnSpc>
                <a:spcPts val="2456"/>
              </a:lnSpc>
              <a:buFont typeface="Arial"/>
              <a:buChar char="•"/>
            </a:pPr>
            <a:r>
              <a:rPr lang="en-US" sz="2558">
                <a:solidFill>
                  <a:srgbClr val="F6F1D3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Физички простори: заеднички градини, јавни паркови, недоградени површини ставени во корист на заедницата;</a:t>
            </a:r>
          </a:p>
          <a:p>
            <a:pPr marL="552414" lvl="1" indent="-276207" algn="l">
              <a:lnSpc>
                <a:spcPts val="2456"/>
              </a:lnSpc>
              <a:buFont typeface="Arial"/>
              <a:buChar char="•"/>
            </a:pPr>
            <a:r>
              <a:rPr lang="en-US" sz="2558">
                <a:solidFill>
                  <a:srgbClr val="F6F1D3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Знаење и дигитални ресурси: платформи за размена, алатки за урбано учество;</a:t>
            </a:r>
          </a:p>
          <a:p>
            <a:pPr marL="552414" lvl="1" indent="-276207" algn="l">
              <a:lnSpc>
                <a:spcPts val="2456"/>
              </a:lnSpc>
              <a:buFont typeface="Arial"/>
              <a:buChar char="•"/>
            </a:pPr>
            <a:r>
              <a:rPr lang="en-US" sz="2558">
                <a:solidFill>
                  <a:srgbClr val="F6F1D3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Општествени услуги: иницијативи за заедничко грижење за деца, размена на добра, локални енергетски заедници.</a:t>
            </a:r>
          </a:p>
          <a:p>
            <a:pPr algn="l">
              <a:lnSpc>
                <a:spcPts val="2456"/>
              </a:lnSpc>
            </a:pPr>
            <a:r>
              <a:rPr lang="en-US" sz="2558">
                <a:solidFill>
                  <a:srgbClr val="F6F1D3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Клучната карактеристика на урбаните commons е учеството на заедницата во нивното управување, преку отворени процеси, самоуправа или заедничко одлучување.</a:t>
            </a:r>
          </a:p>
          <a:p>
            <a:pPr algn="l">
              <a:lnSpc>
                <a:spcPts val="2456"/>
              </a:lnSpc>
            </a:pPr>
            <a:r>
              <a:rPr lang="en-US" sz="2558">
                <a:solidFill>
                  <a:srgbClr val="F6F1D3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📌 Урбаните commons претставуваат алтернатива на приватизацијата или прекумерната централизација, и се важен механизам за демократизација на градските ресурси, поттикнување солидарност и урбана отпорност.</a:t>
            </a:r>
          </a:p>
          <a:p>
            <a:pPr algn="l">
              <a:lnSpc>
                <a:spcPts val="2456"/>
              </a:lnSpc>
            </a:pPr>
            <a:endParaRPr lang="en-US" sz="2558">
              <a:solidFill>
                <a:srgbClr val="F6F1D3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C4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94503" y="2086502"/>
            <a:ext cx="4419600" cy="44196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A4D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853750" y="3246174"/>
            <a:ext cx="3257050" cy="1684980"/>
          </a:xfrm>
          <a:custGeom>
            <a:avLst/>
            <a:gdLst/>
            <a:ahLst/>
            <a:cxnLst/>
            <a:rect l="l" t="t" r="r" b="b"/>
            <a:pathLst>
              <a:path w="3257050" h="1684980">
                <a:moveTo>
                  <a:pt x="0" y="0"/>
                </a:moveTo>
                <a:lnTo>
                  <a:pt x="3257050" y="0"/>
                </a:lnTo>
                <a:lnTo>
                  <a:pt x="3257050" y="1684980"/>
                </a:lnTo>
                <a:lnTo>
                  <a:pt x="0" y="1684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165900" y="1128493"/>
            <a:ext cx="6632750" cy="6312671"/>
          </a:xfrm>
          <a:custGeom>
            <a:avLst/>
            <a:gdLst/>
            <a:ahLst/>
            <a:cxnLst/>
            <a:rect l="l" t="t" r="r" b="b"/>
            <a:pathLst>
              <a:path w="6632750" h="6312671">
                <a:moveTo>
                  <a:pt x="0" y="0"/>
                </a:moveTo>
                <a:lnTo>
                  <a:pt x="6632750" y="0"/>
                </a:lnTo>
                <a:lnTo>
                  <a:pt x="6632750" y="6312671"/>
                </a:lnTo>
                <a:lnTo>
                  <a:pt x="0" y="63126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732793" y="1028700"/>
            <a:ext cx="7370906" cy="6467286"/>
            <a:chOff x="0" y="0"/>
            <a:chExt cx="9827875" cy="8623048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9385258" cy="1410402"/>
              <a:chOff x="0" y="0"/>
              <a:chExt cx="1853878" cy="27859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853878" cy="278598"/>
              </a:xfrm>
              <a:custGeom>
                <a:avLst/>
                <a:gdLst/>
                <a:ahLst/>
                <a:cxnLst/>
                <a:rect l="l" t="t" r="r" b="b"/>
                <a:pathLst>
                  <a:path w="1853878" h="278598">
                    <a:moveTo>
                      <a:pt x="0" y="0"/>
                    </a:moveTo>
                    <a:lnTo>
                      <a:pt x="1853878" y="0"/>
                    </a:lnTo>
                    <a:lnTo>
                      <a:pt x="1853878" y="278598"/>
                    </a:lnTo>
                    <a:lnTo>
                      <a:pt x="0" y="278598"/>
                    </a:lnTo>
                    <a:close/>
                  </a:path>
                </a:pathLst>
              </a:custGeom>
              <a:solidFill>
                <a:srgbClr val="A9C46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1853878" cy="31669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73524" y="6833937"/>
              <a:ext cx="9385258" cy="1789111"/>
              <a:chOff x="0" y="0"/>
              <a:chExt cx="1853878" cy="35340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853878" cy="353405"/>
              </a:xfrm>
              <a:custGeom>
                <a:avLst/>
                <a:gdLst/>
                <a:ahLst/>
                <a:cxnLst/>
                <a:rect l="l" t="t" r="r" b="b"/>
                <a:pathLst>
                  <a:path w="1853878" h="353405">
                    <a:moveTo>
                      <a:pt x="0" y="0"/>
                    </a:moveTo>
                    <a:lnTo>
                      <a:pt x="1853878" y="0"/>
                    </a:lnTo>
                    <a:lnTo>
                      <a:pt x="1853878" y="353405"/>
                    </a:lnTo>
                    <a:lnTo>
                      <a:pt x="0" y="353405"/>
                    </a:lnTo>
                    <a:close/>
                  </a:path>
                </a:pathLst>
              </a:custGeom>
              <a:solidFill>
                <a:srgbClr val="A9C46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1853878" cy="39150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7841747" y="0"/>
              <a:ext cx="1986127" cy="8623048"/>
              <a:chOff x="0" y="0"/>
              <a:chExt cx="392321" cy="170331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392321" cy="1703318"/>
              </a:xfrm>
              <a:custGeom>
                <a:avLst/>
                <a:gdLst/>
                <a:ahLst/>
                <a:cxnLst/>
                <a:rect l="l" t="t" r="r" b="b"/>
                <a:pathLst>
                  <a:path w="392321" h="1703318">
                    <a:moveTo>
                      <a:pt x="0" y="0"/>
                    </a:moveTo>
                    <a:lnTo>
                      <a:pt x="392321" y="0"/>
                    </a:lnTo>
                    <a:lnTo>
                      <a:pt x="392321" y="1703318"/>
                    </a:lnTo>
                    <a:lnTo>
                      <a:pt x="0" y="1703318"/>
                    </a:lnTo>
                    <a:close/>
                  </a:path>
                </a:pathLst>
              </a:custGeom>
              <a:solidFill>
                <a:srgbClr val="A9C46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392321" cy="174141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9067" y="0"/>
              <a:ext cx="1986127" cy="8623048"/>
              <a:chOff x="0" y="0"/>
              <a:chExt cx="392321" cy="1703318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392321" cy="1703318"/>
              </a:xfrm>
              <a:custGeom>
                <a:avLst/>
                <a:gdLst/>
                <a:ahLst/>
                <a:cxnLst/>
                <a:rect l="l" t="t" r="r" b="b"/>
                <a:pathLst>
                  <a:path w="392321" h="1703318">
                    <a:moveTo>
                      <a:pt x="0" y="0"/>
                    </a:moveTo>
                    <a:lnTo>
                      <a:pt x="392321" y="0"/>
                    </a:lnTo>
                    <a:lnTo>
                      <a:pt x="392321" y="1703318"/>
                    </a:lnTo>
                    <a:lnTo>
                      <a:pt x="0" y="1703318"/>
                    </a:lnTo>
                    <a:close/>
                  </a:path>
                </a:pathLst>
              </a:custGeom>
              <a:solidFill>
                <a:srgbClr val="A9C46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392321" cy="174141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20" name="TextBox 20"/>
          <p:cNvSpPr txBox="1"/>
          <p:nvPr/>
        </p:nvSpPr>
        <p:spPr>
          <a:xfrm>
            <a:off x="1956879" y="684629"/>
            <a:ext cx="6026017" cy="443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999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УРБАНА ОТПОРНОСТ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845294" y="1138018"/>
            <a:ext cx="9506213" cy="1893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3"/>
              </a:lnSpc>
              <a:spcBef>
                <a:spcPct val="0"/>
              </a:spcBef>
            </a:pPr>
            <a:r>
              <a:rPr lang="en-US" sz="3044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способноста на еден град заедно со неговите институции, заедници, инфраструктура и екосистеми да предвиди, апсорбира, да се прилагоди и да се опорави од шокови и долготрајни стресови, без да ги загуби своите основни функции.</a:t>
            </a:r>
          </a:p>
        </p:txBody>
      </p:sp>
      <p:sp>
        <p:nvSpPr>
          <p:cNvPr id="22" name="Freeform 22"/>
          <p:cNvSpPr/>
          <p:nvPr/>
        </p:nvSpPr>
        <p:spPr>
          <a:xfrm>
            <a:off x="736809" y="2004532"/>
            <a:ext cx="3163670" cy="3097907"/>
          </a:xfrm>
          <a:custGeom>
            <a:avLst/>
            <a:gdLst/>
            <a:ahLst/>
            <a:cxnLst/>
            <a:rect l="l" t="t" r="r" b="b"/>
            <a:pathLst>
              <a:path w="3163670" h="3097907">
                <a:moveTo>
                  <a:pt x="0" y="0"/>
                </a:moveTo>
                <a:lnTo>
                  <a:pt x="3163670" y="0"/>
                </a:lnTo>
                <a:lnTo>
                  <a:pt x="3163670" y="3097908"/>
                </a:lnTo>
                <a:lnTo>
                  <a:pt x="0" y="30979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1271926" y="4544248"/>
            <a:ext cx="1369906" cy="881721"/>
          </a:xfrm>
          <a:custGeom>
            <a:avLst/>
            <a:gdLst/>
            <a:ahLst/>
            <a:cxnLst/>
            <a:rect l="l" t="t" r="r" b="b"/>
            <a:pathLst>
              <a:path w="1369906" h="881721">
                <a:moveTo>
                  <a:pt x="0" y="0"/>
                </a:moveTo>
                <a:lnTo>
                  <a:pt x="1369906" y="0"/>
                </a:lnTo>
                <a:lnTo>
                  <a:pt x="1369906" y="881721"/>
                </a:lnTo>
                <a:lnTo>
                  <a:pt x="0" y="8817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3151826" y="3960569"/>
            <a:ext cx="1842346" cy="1941169"/>
          </a:xfrm>
          <a:custGeom>
            <a:avLst/>
            <a:gdLst/>
            <a:ahLst/>
            <a:cxnLst/>
            <a:rect l="l" t="t" r="r" b="b"/>
            <a:pathLst>
              <a:path w="1842346" h="1941169">
                <a:moveTo>
                  <a:pt x="0" y="0"/>
                </a:moveTo>
                <a:lnTo>
                  <a:pt x="1842346" y="0"/>
                </a:lnTo>
                <a:lnTo>
                  <a:pt x="1842346" y="1941169"/>
                </a:lnTo>
                <a:lnTo>
                  <a:pt x="0" y="19411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7257051" y="3103468"/>
            <a:ext cx="8979004" cy="222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Градовите се изложени на низа ризици:</a:t>
            </a:r>
          </a:p>
          <a:p>
            <a:pPr marL="539749" lvl="1" indent="-269875" algn="just">
              <a:lnSpc>
                <a:spcPts val="3499"/>
              </a:lnSpc>
              <a:buFont typeface="Arial"/>
              <a:buChar char="•"/>
            </a:pPr>
            <a:r>
              <a:rPr lang="en-US" sz="2499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🌊 климатски (поплави, суши, топлотни бранови)</a:t>
            </a:r>
          </a:p>
          <a:p>
            <a:pPr marL="539749" lvl="1" indent="-269875" algn="just">
              <a:lnSpc>
                <a:spcPts val="3499"/>
              </a:lnSpc>
              <a:buFont typeface="Arial"/>
              <a:buChar char="•"/>
            </a:pPr>
            <a:r>
              <a:rPr lang="en-US" sz="2499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💡 инфраструктурни (прекини на енергија и вода)</a:t>
            </a:r>
          </a:p>
          <a:p>
            <a:pPr marL="539749" lvl="1" indent="-269875" algn="just">
              <a:lnSpc>
                <a:spcPts val="3499"/>
              </a:lnSpc>
              <a:buFont typeface="Arial"/>
              <a:buChar char="•"/>
            </a:pPr>
            <a:r>
              <a:rPr lang="en-US" sz="2499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🧍‍♀️ социјални (нееднаквост, миграција)</a:t>
            </a:r>
          </a:p>
          <a:p>
            <a:pPr marL="539749" lvl="1" indent="-269875" algn="just">
              <a:lnSpc>
                <a:spcPts val="3499"/>
              </a:lnSpc>
              <a:buFont typeface="Arial"/>
              <a:buChar char="•"/>
            </a:pPr>
            <a:r>
              <a:rPr lang="en-US" sz="2499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📉 економски (кризи, невработеност)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32793" y="7137011"/>
            <a:ext cx="16260631" cy="2574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1538" lvl="1" indent="-260769" algn="just">
              <a:lnSpc>
                <a:spcPts val="3381"/>
              </a:lnSpc>
              <a:buFont typeface="Arial"/>
              <a:buChar char="•"/>
            </a:pPr>
            <a:r>
              <a:rPr lang="en-US" sz="2415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добро планирање и ризик менаџмент,</a:t>
            </a:r>
          </a:p>
          <a:p>
            <a:pPr marL="521538" lvl="1" indent="-260769" algn="just">
              <a:lnSpc>
                <a:spcPts val="3381"/>
              </a:lnSpc>
              <a:buFont typeface="Arial"/>
              <a:buChar char="•"/>
            </a:pPr>
            <a:r>
              <a:rPr lang="en-US" sz="2415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зелена и синја инфраструктура (реките, зелените појаси),</a:t>
            </a:r>
          </a:p>
          <a:p>
            <a:pPr marL="521538" lvl="1" indent="-260769" algn="just">
              <a:lnSpc>
                <a:spcPts val="3381"/>
              </a:lnSpc>
              <a:buFont typeface="Arial"/>
              <a:buChar char="•"/>
            </a:pPr>
            <a:r>
              <a:rPr lang="en-US" sz="2415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социјална кохезија и локална подготвеност,</a:t>
            </a:r>
          </a:p>
          <a:p>
            <a:pPr marL="521538" lvl="1" indent="-260769" algn="just">
              <a:lnSpc>
                <a:spcPts val="3381"/>
              </a:lnSpc>
              <a:buFont typeface="Arial"/>
              <a:buChar char="•"/>
            </a:pPr>
            <a:r>
              <a:rPr lang="en-US" sz="2415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итни механизми за реагирање и долгорочна визија.</a:t>
            </a:r>
          </a:p>
          <a:p>
            <a:pPr marL="521538" lvl="1" indent="-260769" algn="just">
              <a:lnSpc>
                <a:spcPts val="3381"/>
              </a:lnSpc>
              <a:buFont typeface="Arial"/>
              <a:buChar char="•"/>
            </a:pPr>
            <a:r>
              <a:rPr lang="en-US" sz="2415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Отпорен град е град што учи, се адаптира и ја користи кризата како можност за подобрување, не само за обнова.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0" y="6022232"/>
            <a:ext cx="18288000" cy="872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Урбаната отпорност не значи да се избегнат сите овие ризици, туку да се изгради системска способност за адаптација и закрепнување. Тоа подразбира: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90712" y="1818033"/>
            <a:ext cx="4419600" cy="44196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A4D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4140368" y="2753863"/>
            <a:ext cx="1807743" cy="1171111"/>
          </a:xfrm>
          <a:custGeom>
            <a:avLst/>
            <a:gdLst/>
            <a:ahLst/>
            <a:cxnLst/>
            <a:rect l="l" t="t" r="r" b="b"/>
            <a:pathLst>
              <a:path w="1807743" h="1171111">
                <a:moveTo>
                  <a:pt x="1807743" y="0"/>
                </a:moveTo>
                <a:lnTo>
                  <a:pt x="0" y="0"/>
                </a:lnTo>
                <a:lnTo>
                  <a:pt x="0" y="1171111"/>
                </a:lnTo>
                <a:lnTo>
                  <a:pt x="1807743" y="1171111"/>
                </a:lnTo>
                <a:lnTo>
                  <a:pt x="1807743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370859" y="3605574"/>
            <a:ext cx="3257050" cy="1684980"/>
          </a:xfrm>
          <a:custGeom>
            <a:avLst/>
            <a:gdLst/>
            <a:ahLst/>
            <a:cxnLst/>
            <a:rect l="l" t="t" r="r" b="b"/>
            <a:pathLst>
              <a:path w="3257050" h="1684980">
                <a:moveTo>
                  <a:pt x="0" y="0"/>
                </a:moveTo>
                <a:lnTo>
                  <a:pt x="3257049" y="0"/>
                </a:lnTo>
                <a:lnTo>
                  <a:pt x="3257049" y="1684980"/>
                </a:lnTo>
                <a:lnTo>
                  <a:pt x="0" y="16849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62108" y="860024"/>
            <a:ext cx="6632750" cy="6312671"/>
          </a:xfrm>
          <a:custGeom>
            <a:avLst/>
            <a:gdLst/>
            <a:ahLst/>
            <a:cxnLst/>
            <a:rect l="l" t="t" r="r" b="b"/>
            <a:pathLst>
              <a:path w="6632750" h="6312671">
                <a:moveTo>
                  <a:pt x="0" y="0"/>
                </a:moveTo>
                <a:lnTo>
                  <a:pt x="6632750" y="0"/>
                </a:lnTo>
                <a:lnTo>
                  <a:pt x="6632750" y="6312670"/>
                </a:lnTo>
                <a:lnTo>
                  <a:pt x="0" y="63126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999383" y="4611727"/>
            <a:ext cx="948727" cy="1093804"/>
          </a:xfrm>
          <a:custGeom>
            <a:avLst/>
            <a:gdLst/>
            <a:ahLst/>
            <a:cxnLst/>
            <a:rect l="l" t="t" r="r" b="b"/>
            <a:pathLst>
              <a:path w="948727" h="1093804">
                <a:moveTo>
                  <a:pt x="0" y="0"/>
                </a:moveTo>
                <a:lnTo>
                  <a:pt x="948728" y="0"/>
                </a:lnTo>
                <a:lnTo>
                  <a:pt x="948728" y="1093804"/>
                </a:lnTo>
                <a:lnTo>
                  <a:pt x="0" y="10938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889777">
            <a:off x="4077070" y="2105197"/>
            <a:ext cx="866767" cy="546851"/>
          </a:xfrm>
          <a:custGeom>
            <a:avLst/>
            <a:gdLst/>
            <a:ahLst/>
            <a:cxnLst/>
            <a:rect l="l" t="t" r="r" b="b"/>
            <a:pathLst>
              <a:path w="866767" h="546851">
                <a:moveTo>
                  <a:pt x="0" y="0"/>
                </a:moveTo>
                <a:lnTo>
                  <a:pt x="866767" y="0"/>
                </a:lnTo>
                <a:lnTo>
                  <a:pt x="866767" y="546851"/>
                </a:lnTo>
                <a:lnTo>
                  <a:pt x="0" y="5468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478992" y="1976924"/>
            <a:ext cx="2917696" cy="2857046"/>
          </a:xfrm>
          <a:custGeom>
            <a:avLst/>
            <a:gdLst/>
            <a:ahLst/>
            <a:cxnLst/>
            <a:rect l="l" t="t" r="r" b="b"/>
            <a:pathLst>
              <a:path w="2917696" h="2857046">
                <a:moveTo>
                  <a:pt x="0" y="0"/>
                </a:moveTo>
                <a:lnTo>
                  <a:pt x="2917696" y="0"/>
                </a:lnTo>
                <a:lnTo>
                  <a:pt x="2917696" y="2857046"/>
                </a:lnTo>
                <a:lnTo>
                  <a:pt x="0" y="28570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78992" y="978938"/>
            <a:ext cx="6710778" cy="5682514"/>
          </a:xfrm>
          <a:custGeom>
            <a:avLst/>
            <a:gdLst/>
            <a:ahLst/>
            <a:cxnLst/>
            <a:rect l="l" t="t" r="r" b="b"/>
            <a:pathLst>
              <a:path w="6710778" h="5682514">
                <a:moveTo>
                  <a:pt x="0" y="0"/>
                </a:moveTo>
                <a:lnTo>
                  <a:pt x="6710778" y="0"/>
                </a:lnTo>
                <a:lnTo>
                  <a:pt x="6710778" y="5682513"/>
                </a:lnTo>
                <a:lnTo>
                  <a:pt x="0" y="56825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3830396" y="4145477"/>
            <a:ext cx="731037" cy="2024800"/>
          </a:xfrm>
          <a:custGeom>
            <a:avLst/>
            <a:gdLst/>
            <a:ahLst/>
            <a:cxnLst/>
            <a:rect l="l" t="t" r="r" b="b"/>
            <a:pathLst>
              <a:path w="731037" h="2024800">
                <a:moveTo>
                  <a:pt x="0" y="0"/>
                </a:moveTo>
                <a:lnTo>
                  <a:pt x="731037" y="0"/>
                </a:lnTo>
                <a:lnTo>
                  <a:pt x="731037" y="2024800"/>
                </a:lnTo>
                <a:lnTo>
                  <a:pt x="0" y="202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258301" y="760231"/>
            <a:ext cx="7388294" cy="6293732"/>
          </a:xfrm>
          <a:custGeom>
            <a:avLst/>
            <a:gdLst/>
            <a:ahLst/>
            <a:cxnLst/>
            <a:rect l="l" t="t" r="r" b="b"/>
            <a:pathLst>
              <a:path w="7388294" h="6293732">
                <a:moveTo>
                  <a:pt x="0" y="0"/>
                </a:moveTo>
                <a:lnTo>
                  <a:pt x="7388294" y="0"/>
                </a:lnTo>
                <a:lnTo>
                  <a:pt x="7388294" y="6293732"/>
                </a:lnTo>
                <a:lnTo>
                  <a:pt x="0" y="62937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1359144" y="6661451"/>
            <a:ext cx="7390348" cy="1543050"/>
            <a:chOff x="0" y="0"/>
            <a:chExt cx="1946429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46429" cy="406400"/>
            </a:xfrm>
            <a:custGeom>
              <a:avLst/>
              <a:gdLst/>
              <a:ahLst/>
              <a:cxnLst/>
              <a:rect l="l" t="t" r="r" b="b"/>
              <a:pathLst>
                <a:path w="1946429" h="406400">
                  <a:moveTo>
                    <a:pt x="0" y="0"/>
                  </a:moveTo>
                  <a:lnTo>
                    <a:pt x="1946429" y="0"/>
                  </a:lnTo>
                  <a:lnTo>
                    <a:pt x="1946429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946429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58344" y="0"/>
            <a:ext cx="1310914" cy="8204501"/>
            <a:chOff x="0" y="0"/>
            <a:chExt cx="345261" cy="216085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45261" cy="2160856"/>
            </a:xfrm>
            <a:custGeom>
              <a:avLst/>
              <a:gdLst/>
              <a:ahLst/>
              <a:cxnLst/>
              <a:rect l="l" t="t" r="r" b="b"/>
              <a:pathLst>
                <a:path w="345261" h="2160856">
                  <a:moveTo>
                    <a:pt x="0" y="0"/>
                  </a:moveTo>
                  <a:lnTo>
                    <a:pt x="345261" y="0"/>
                  </a:lnTo>
                  <a:lnTo>
                    <a:pt x="345261" y="2160856"/>
                  </a:lnTo>
                  <a:lnTo>
                    <a:pt x="0" y="21608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45261" cy="21989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646595" y="3371650"/>
            <a:ext cx="6976212" cy="1116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23"/>
              </a:lnSpc>
              <a:spcBef>
                <a:spcPct val="0"/>
              </a:spcBef>
            </a:pPr>
            <a:r>
              <a:rPr lang="en-US" sz="419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РЕГУЛАТОРНА РАМКА И ПОЛИТИКИ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43484" y="7706661"/>
            <a:ext cx="6429733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1A4D2E"/>
                </a:solidFill>
                <a:latin typeface="Canva Sans"/>
                <a:ea typeface="Canva Sans"/>
                <a:cs typeface="Canva Sans"/>
                <a:sym typeface="Canva Sans"/>
              </a:rPr>
              <a:t>Законодавство, обврски и процеси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6E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92790" y="942253"/>
            <a:ext cx="8475979" cy="742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87"/>
              </a:lnSpc>
            </a:pPr>
            <a:r>
              <a:rPr lang="en-US" sz="2799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ЕВРОПСКА РЕГУЛАТОРНА РАМКА И ПОЛИТИКИ</a:t>
            </a:r>
          </a:p>
          <a:p>
            <a:pPr algn="ctr">
              <a:lnSpc>
                <a:spcPts val="2687"/>
              </a:lnSpc>
            </a:pPr>
            <a:endParaRPr lang="en-US" sz="2799">
              <a:solidFill>
                <a:srgbClr val="FFFFFF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003802" y="3151072"/>
            <a:ext cx="11969997" cy="604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6"/>
              </a:lnSpc>
            </a:pPr>
            <a:r>
              <a:rPr lang="en-US" sz="2787" dirty="0" err="1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Зелена</a:t>
            </a:r>
            <a:r>
              <a:rPr lang="en-US" sz="2787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2787" dirty="0" err="1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агенда</a:t>
            </a:r>
            <a:r>
              <a:rPr lang="en-US" sz="2787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на ЕУ</a:t>
            </a:r>
          </a:p>
          <a:p>
            <a:pPr algn="l">
              <a:lnSpc>
                <a:spcPts val="2676"/>
              </a:lnSpc>
            </a:pPr>
            <a:endParaRPr lang="en-US" sz="2787" dirty="0">
              <a:solidFill>
                <a:srgbClr val="FFFFFF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  <a:p>
            <a:pPr marL="601824" lvl="1" indent="-300912" algn="l">
              <a:lnSpc>
                <a:spcPts val="2676"/>
              </a:lnSpc>
              <a:spcBef>
                <a:spcPct val="0"/>
              </a:spcBef>
              <a:buFont typeface="Arial"/>
              <a:buChar char="•"/>
            </a:pPr>
            <a:r>
              <a:rPr lang="en-US" sz="2787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EU Gree</a:t>
            </a:r>
            <a:r>
              <a:rPr lang="en-US" sz="2787" u="none" strike="noStrike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n Deal → </a:t>
            </a:r>
            <a:r>
              <a:rPr lang="en-US" sz="2787" u="none" strike="noStrike" dirty="0" err="1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Климатска</a:t>
            </a:r>
            <a:r>
              <a:rPr lang="en-US" sz="2787" u="none" strike="noStrike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2787" u="none" strike="noStrike" dirty="0" err="1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неутралност</a:t>
            </a:r>
            <a:r>
              <a:rPr lang="en-US" sz="2787" u="none" strike="noStrike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до 2050, </a:t>
            </a:r>
            <a:r>
              <a:rPr lang="en-US" sz="2787" u="none" strike="noStrike" dirty="0" err="1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урбани</a:t>
            </a:r>
            <a:r>
              <a:rPr lang="en-US" sz="2787" u="none" strike="noStrike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2787" u="none" strike="noStrike" dirty="0" err="1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политики</a:t>
            </a:r>
            <a:r>
              <a:rPr lang="en-US" sz="2787" u="none" strike="noStrike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2787" u="none" strike="noStrike" dirty="0" err="1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втемелени</a:t>
            </a:r>
            <a:r>
              <a:rPr lang="en-US" sz="2787" u="none" strike="noStrike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на </a:t>
            </a:r>
            <a:r>
              <a:rPr lang="en-US" sz="2787" u="none" strike="noStrike" dirty="0" err="1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еколошка</a:t>
            </a:r>
            <a:r>
              <a:rPr lang="en-US" sz="2787" u="none" strike="noStrike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2787" u="none" strike="noStrike" dirty="0" err="1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праведност</a:t>
            </a:r>
            <a:r>
              <a:rPr lang="en-US" sz="2787" u="none" strike="noStrike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.</a:t>
            </a:r>
          </a:p>
          <a:p>
            <a:pPr algn="l">
              <a:lnSpc>
                <a:spcPts val="2676"/>
              </a:lnSpc>
              <a:spcBef>
                <a:spcPct val="0"/>
              </a:spcBef>
            </a:pPr>
            <a:endParaRPr lang="en-US" sz="2787" u="none" strike="noStrike" dirty="0">
              <a:solidFill>
                <a:srgbClr val="FFFFFF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  <a:p>
            <a:pPr marL="601824" lvl="1" indent="-300912" algn="l">
              <a:lnSpc>
                <a:spcPts val="2676"/>
              </a:lnSpc>
              <a:spcBef>
                <a:spcPct val="0"/>
              </a:spcBef>
              <a:buFont typeface="Arial"/>
              <a:buChar char="•"/>
            </a:pPr>
            <a:r>
              <a:rPr lang="en-US" sz="2787" u="none" strike="noStrike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EU Biodiversity Strategy 2030 → Обврска за секој град &gt;20.000 </a:t>
            </a:r>
            <a:r>
              <a:rPr lang="en-US" sz="2787" u="none" strike="noStrike" dirty="0" err="1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жители</a:t>
            </a:r>
            <a:r>
              <a:rPr lang="en-US" sz="2787" u="none" strike="noStrike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да има „Urban Greening Plan“.</a:t>
            </a:r>
          </a:p>
          <a:p>
            <a:pPr algn="l">
              <a:lnSpc>
                <a:spcPts val="2676"/>
              </a:lnSpc>
              <a:spcBef>
                <a:spcPct val="0"/>
              </a:spcBef>
            </a:pPr>
            <a:endParaRPr lang="en-US" sz="2787" u="none" strike="noStrike" dirty="0">
              <a:solidFill>
                <a:srgbClr val="FFFFFF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  <a:p>
            <a:pPr marL="601824" lvl="1" indent="-300912" algn="l">
              <a:lnSpc>
                <a:spcPts val="3791"/>
              </a:lnSpc>
              <a:buFont typeface="Arial"/>
              <a:buChar char="•"/>
            </a:pPr>
            <a:r>
              <a:rPr lang="en-US" sz="2787" u="none" strike="noStrike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EU Urban Agenda – Partnership for Sustainable Land Use → </a:t>
            </a:r>
            <a:r>
              <a:rPr lang="en-US" sz="2787" u="none" strike="noStrike" dirty="0" err="1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Промовира</a:t>
            </a:r>
            <a:r>
              <a:rPr lang="en-US" sz="2787" u="none" strike="noStrike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NBS и </a:t>
            </a:r>
            <a:r>
              <a:rPr lang="en-US" sz="2787" u="none" strike="noStrike" dirty="0" err="1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повторна</a:t>
            </a:r>
            <a:r>
              <a:rPr lang="en-US" sz="2787" u="none" strike="noStrike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употреба на </a:t>
            </a:r>
            <a:r>
              <a:rPr lang="en-US" sz="2787" u="none" strike="noStrike" dirty="0" err="1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запуштени</a:t>
            </a:r>
            <a:r>
              <a:rPr lang="en-US" sz="2787" u="none" strike="noStrike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2787" u="none" strike="noStrike" dirty="0" err="1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простори</a:t>
            </a:r>
            <a:r>
              <a:rPr lang="en-US" sz="2787" u="none" strike="noStrike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.</a:t>
            </a:r>
            <a:endParaRPr lang="mk-MK" sz="2787" u="none" strike="noStrike" dirty="0">
              <a:solidFill>
                <a:srgbClr val="FFFFFF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  <a:p>
            <a:pPr marL="300912" lvl="1" algn="l">
              <a:lnSpc>
                <a:spcPts val="3791"/>
              </a:lnSpc>
            </a:pPr>
            <a:endParaRPr lang="en-US" sz="2787" u="none" strike="noStrike" dirty="0">
              <a:solidFill>
                <a:srgbClr val="FFFFFF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  <a:p>
            <a:pPr marL="601824" lvl="1" indent="-300912" algn="l">
              <a:lnSpc>
                <a:spcPts val="3791"/>
              </a:lnSpc>
              <a:buFont typeface="Arial"/>
              <a:buChar char="•"/>
            </a:pPr>
            <a:r>
              <a:rPr lang="en-US" sz="2787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GAWB </a:t>
            </a:r>
            <a:r>
              <a:rPr lang="mk-MK" sz="2787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(до 2030) </a:t>
            </a:r>
            <a:r>
              <a:rPr lang="en-US" sz="2787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– </a:t>
            </a:r>
            <a:r>
              <a:rPr lang="mk-MK" sz="2787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Зелена агенда за западен Балкан - </a:t>
            </a:r>
            <a:r>
              <a:rPr lang="ru-RU" sz="2787" dirty="0">
                <a:solidFill>
                  <a:srgbClr val="FFFFFF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Заштита на природата и биолошката разновидност - Развој на зелените инфраструктури и поврзаноста на екосистемите</a:t>
            </a:r>
            <a:endParaRPr lang="en-US" sz="2787" u="none" strike="noStrike" dirty="0">
              <a:solidFill>
                <a:srgbClr val="FFFFFF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  <a:p>
            <a:pPr algn="l">
              <a:lnSpc>
                <a:spcPts val="2676"/>
              </a:lnSpc>
              <a:spcBef>
                <a:spcPct val="0"/>
              </a:spcBef>
            </a:pPr>
            <a:endParaRPr lang="en-US" sz="2787" u="none" strike="noStrike" dirty="0">
              <a:solidFill>
                <a:srgbClr val="FFFFFF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503469" y="932728"/>
            <a:ext cx="5560951" cy="5150402"/>
            <a:chOff x="0" y="0"/>
            <a:chExt cx="7414601" cy="6867202"/>
          </a:xfrm>
        </p:grpSpPr>
        <p:grpSp>
          <p:nvGrpSpPr>
            <p:cNvPr id="5" name="Group 5"/>
            <p:cNvGrpSpPr/>
            <p:nvPr/>
          </p:nvGrpSpPr>
          <p:grpSpPr>
            <a:xfrm>
              <a:off x="1318163" y="1042164"/>
              <a:ext cx="4807837" cy="4807837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A4D2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 flipH="1">
              <a:off x="2895163" y="2060202"/>
              <a:ext cx="1966542" cy="1273986"/>
            </a:xfrm>
            <a:custGeom>
              <a:avLst/>
              <a:gdLst/>
              <a:ahLst/>
              <a:cxnLst/>
              <a:rect l="l" t="t" r="r" b="b"/>
              <a:pathLst>
                <a:path w="1966542" h="1273986">
                  <a:moveTo>
                    <a:pt x="1966542" y="0"/>
                  </a:moveTo>
                  <a:lnTo>
                    <a:pt x="0" y="0"/>
                  </a:lnTo>
                  <a:lnTo>
                    <a:pt x="0" y="1273986"/>
                  </a:lnTo>
                  <a:lnTo>
                    <a:pt x="1966542" y="1273986"/>
                  </a:lnTo>
                  <a:lnTo>
                    <a:pt x="1966542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2058057" y="2986731"/>
              <a:ext cx="3543163" cy="1832996"/>
            </a:xfrm>
            <a:custGeom>
              <a:avLst/>
              <a:gdLst/>
              <a:ahLst/>
              <a:cxnLst/>
              <a:rect l="l" t="t" r="r" b="b"/>
              <a:pathLst>
                <a:path w="3543163" h="1832996">
                  <a:moveTo>
                    <a:pt x="0" y="0"/>
                  </a:moveTo>
                  <a:lnTo>
                    <a:pt x="3543162" y="0"/>
                  </a:lnTo>
                  <a:lnTo>
                    <a:pt x="3543162" y="1832996"/>
                  </a:lnTo>
                  <a:lnTo>
                    <a:pt x="0" y="18329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99203" y="0"/>
              <a:ext cx="7215399" cy="6867202"/>
            </a:xfrm>
            <a:custGeom>
              <a:avLst/>
              <a:gdLst/>
              <a:ahLst/>
              <a:cxnLst/>
              <a:rect l="l" t="t" r="r" b="b"/>
              <a:pathLst>
                <a:path w="7215399" h="6867202">
                  <a:moveTo>
                    <a:pt x="0" y="0"/>
                  </a:moveTo>
                  <a:lnTo>
                    <a:pt x="7215398" y="0"/>
                  </a:lnTo>
                  <a:lnTo>
                    <a:pt x="7215398" y="6867202"/>
                  </a:lnTo>
                  <a:lnTo>
                    <a:pt x="0" y="68672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829638" y="4081269"/>
              <a:ext cx="1032067" cy="1189888"/>
            </a:xfrm>
            <a:custGeom>
              <a:avLst/>
              <a:gdLst/>
              <a:ahLst/>
              <a:cxnLst/>
              <a:rect l="l" t="t" r="r" b="b"/>
              <a:pathLst>
                <a:path w="1032067" h="1189888">
                  <a:moveTo>
                    <a:pt x="0" y="0"/>
                  </a:moveTo>
                  <a:lnTo>
                    <a:pt x="1032067" y="0"/>
                  </a:lnTo>
                  <a:lnTo>
                    <a:pt x="1032067" y="1189888"/>
                  </a:lnTo>
                  <a:lnTo>
                    <a:pt x="0" y="1189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 rot="889777">
              <a:off x="2826305" y="1354555"/>
              <a:ext cx="942907" cy="594889"/>
            </a:xfrm>
            <a:custGeom>
              <a:avLst/>
              <a:gdLst/>
              <a:ahLst/>
              <a:cxnLst/>
              <a:rect l="l" t="t" r="r" b="b"/>
              <a:pathLst>
                <a:path w="942907" h="594889">
                  <a:moveTo>
                    <a:pt x="0" y="0"/>
                  </a:moveTo>
                  <a:lnTo>
                    <a:pt x="942907" y="0"/>
                  </a:lnTo>
                  <a:lnTo>
                    <a:pt x="942907" y="594888"/>
                  </a:lnTo>
                  <a:lnTo>
                    <a:pt x="0" y="594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1215014"/>
              <a:ext cx="3173999" cy="3108021"/>
            </a:xfrm>
            <a:custGeom>
              <a:avLst/>
              <a:gdLst/>
              <a:ahLst/>
              <a:cxnLst/>
              <a:rect l="l" t="t" r="r" b="b"/>
              <a:pathLst>
                <a:path w="3173999" h="3108021">
                  <a:moveTo>
                    <a:pt x="0" y="0"/>
                  </a:moveTo>
                  <a:lnTo>
                    <a:pt x="3173999" y="0"/>
                  </a:lnTo>
                  <a:lnTo>
                    <a:pt x="3173999" y="3108021"/>
                  </a:lnTo>
                  <a:lnTo>
                    <a:pt x="0" y="31080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502504" y="3446083"/>
              <a:ext cx="795254" cy="2202667"/>
            </a:xfrm>
            <a:custGeom>
              <a:avLst/>
              <a:gdLst/>
              <a:ahLst/>
              <a:cxnLst/>
              <a:rect l="l" t="t" r="r" b="b"/>
              <a:pathLst>
                <a:path w="795254" h="2202667">
                  <a:moveTo>
                    <a:pt x="0" y="0"/>
                  </a:moveTo>
                  <a:lnTo>
                    <a:pt x="795254" y="0"/>
                  </a:lnTo>
                  <a:lnTo>
                    <a:pt x="795254" y="2202667"/>
                  </a:lnTo>
                  <a:lnTo>
                    <a:pt x="0" y="2202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C4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48941" y="1915862"/>
            <a:ext cx="4419600" cy="44196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A4D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808187" y="3075534"/>
            <a:ext cx="3257050" cy="1684980"/>
          </a:xfrm>
          <a:custGeom>
            <a:avLst/>
            <a:gdLst/>
            <a:ahLst/>
            <a:cxnLst/>
            <a:rect l="l" t="t" r="r" b="b"/>
            <a:pathLst>
              <a:path w="3257050" h="1684980">
                <a:moveTo>
                  <a:pt x="0" y="0"/>
                </a:moveTo>
                <a:lnTo>
                  <a:pt x="3257050" y="0"/>
                </a:lnTo>
                <a:lnTo>
                  <a:pt x="3257050" y="1684980"/>
                </a:lnTo>
                <a:lnTo>
                  <a:pt x="0" y="16849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120338" y="957853"/>
            <a:ext cx="6632750" cy="6312671"/>
          </a:xfrm>
          <a:custGeom>
            <a:avLst/>
            <a:gdLst/>
            <a:ahLst/>
            <a:cxnLst/>
            <a:rect l="l" t="t" r="r" b="b"/>
            <a:pathLst>
              <a:path w="6632750" h="6312671">
                <a:moveTo>
                  <a:pt x="0" y="0"/>
                </a:moveTo>
                <a:lnTo>
                  <a:pt x="6632749" y="0"/>
                </a:lnTo>
                <a:lnTo>
                  <a:pt x="6632749" y="6312671"/>
                </a:lnTo>
                <a:lnTo>
                  <a:pt x="0" y="63126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687230" y="858060"/>
            <a:ext cx="7038943" cy="1057802"/>
            <a:chOff x="0" y="0"/>
            <a:chExt cx="1853878" cy="27859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53878" cy="278598"/>
            </a:xfrm>
            <a:custGeom>
              <a:avLst/>
              <a:gdLst/>
              <a:ahLst/>
              <a:cxnLst/>
              <a:rect l="l" t="t" r="r" b="b"/>
              <a:pathLst>
                <a:path w="1853878" h="278598">
                  <a:moveTo>
                    <a:pt x="0" y="0"/>
                  </a:moveTo>
                  <a:lnTo>
                    <a:pt x="1853878" y="0"/>
                  </a:lnTo>
                  <a:lnTo>
                    <a:pt x="1853878" y="278598"/>
                  </a:lnTo>
                  <a:lnTo>
                    <a:pt x="0" y="278598"/>
                  </a:lnTo>
                  <a:close/>
                </a:path>
              </a:pathLst>
            </a:custGeom>
            <a:solidFill>
              <a:srgbClr val="A9C4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853878" cy="3166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17373" y="5983513"/>
            <a:ext cx="7038943" cy="1341833"/>
            <a:chOff x="0" y="0"/>
            <a:chExt cx="1853878" cy="3534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53878" cy="353405"/>
            </a:xfrm>
            <a:custGeom>
              <a:avLst/>
              <a:gdLst/>
              <a:ahLst/>
              <a:cxnLst/>
              <a:rect l="l" t="t" r="r" b="b"/>
              <a:pathLst>
                <a:path w="1853878" h="353405">
                  <a:moveTo>
                    <a:pt x="0" y="0"/>
                  </a:moveTo>
                  <a:lnTo>
                    <a:pt x="1853878" y="0"/>
                  </a:lnTo>
                  <a:lnTo>
                    <a:pt x="1853878" y="353405"/>
                  </a:lnTo>
                  <a:lnTo>
                    <a:pt x="0" y="353405"/>
                  </a:lnTo>
                  <a:close/>
                </a:path>
              </a:pathLst>
            </a:custGeom>
            <a:solidFill>
              <a:srgbClr val="A9C4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853878" cy="3915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568541" y="858060"/>
            <a:ext cx="1489595" cy="6467286"/>
            <a:chOff x="0" y="0"/>
            <a:chExt cx="392321" cy="170331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92321" cy="1703318"/>
            </a:xfrm>
            <a:custGeom>
              <a:avLst/>
              <a:gdLst/>
              <a:ahLst/>
              <a:cxnLst/>
              <a:rect l="l" t="t" r="r" b="b"/>
              <a:pathLst>
                <a:path w="392321" h="1703318">
                  <a:moveTo>
                    <a:pt x="0" y="0"/>
                  </a:moveTo>
                  <a:lnTo>
                    <a:pt x="392321" y="0"/>
                  </a:lnTo>
                  <a:lnTo>
                    <a:pt x="392321" y="1703318"/>
                  </a:lnTo>
                  <a:lnTo>
                    <a:pt x="0" y="1703318"/>
                  </a:lnTo>
                  <a:close/>
                </a:path>
              </a:pathLst>
            </a:custGeom>
            <a:solidFill>
              <a:srgbClr val="A9C4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92321" cy="1741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16530" y="858060"/>
            <a:ext cx="1489595" cy="6467286"/>
            <a:chOff x="0" y="0"/>
            <a:chExt cx="392321" cy="170331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92321" cy="1703318"/>
            </a:xfrm>
            <a:custGeom>
              <a:avLst/>
              <a:gdLst/>
              <a:ahLst/>
              <a:cxnLst/>
              <a:rect l="l" t="t" r="r" b="b"/>
              <a:pathLst>
                <a:path w="392321" h="1703318">
                  <a:moveTo>
                    <a:pt x="0" y="0"/>
                  </a:moveTo>
                  <a:lnTo>
                    <a:pt x="392321" y="0"/>
                  </a:lnTo>
                  <a:lnTo>
                    <a:pt x="392321" y="1703318"/>
                  </a:lnTo>
                  <a:lnTo>
                    <a:pt x="0" y="1703318"/>
                  </a:lnTo>
                  <a:close/>
                </a:path>
              </a:pathLst>
            </a:custGeom>
            <a:solidFill>
              <a:srgbClr val="A9C46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392321" cy="1741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911317" y="513989"/>
            <a:ext cx="10267631" cy="443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999" b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НАЦИОНАЛЕН КОНТЕКСТ – С. МАКЕДОНИЈА</a:t>
            </a:r>
          </a:p>
        </p:txBody>
      </p:sp>
      <p:sp>
        <p:nvSpPr>
          <p:cNvPr id="20" name="Freeform 20"/>
          <p:cNvSpPr/>
          <p:nvPr/>
        </p:nvSpPr>
        <p:spPr>
          <a:xfrm>
            <a:off x="691247" y="1833893"/>
            <a:ext cx="3163670" cy="3097907"/>
          </a:xfrm>
          <a:custGeom>
            <a:avLst/>
            <a:gdLst/>
            <a:ahLst/>
            <a:cxnLst/>
            <a:rect l="l" t="t" r="r" b="b"/>
            <a:pathLst>
              <a:path w="3163670" h="3097907">
                <a:moveTo>
                  <a:pt x="0" y="0"/>
                </a:moveTo>
                <a:lnTo>
                  <a:pt x="3163670" y="0"/>
                </a:lnTo>
                <a:lnTo>
                  <a:pt x="3163670" y="3097907"/>
                </a:lnTo>
                <a:lnTo>
                  <a:pt x="0" y="30979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226364" y="4373608"/>
            <a:ext cx="1369906" cy="881721"/>
          </a:xfrm>
          <a:custGeom>
            <a:avLst/>
            <a:gdLst/>
            <a:ahLst/>
            <a:cxnLst/>
            <a:rect l="l" t="t" r="r" b="b"/>
            <a:pathLst>
              <a:path w="1369906" h="881721">
                <a:moveTo>
                  <a:pt x="0" y="0"/>
                </a:moveTo>
                <a:lnTo>
                  <a:pt x="1369906" y="0"/>
                </a:lnTo>
                <a:lnTo>
                  <a:pt x="1369906" y="881722"/>
                </a:lnTo>
                <a:lnTo>
                  <a:pt x="0" y="8817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3106263" y="3789930"/>
            <a:ext cx="1842346" cy="1941169"/>
          </a:xfrm>
          <a:custGeom>
            <a:avLst/>
            <a:gdLst/>
            <a:ahLst/>
            <a:cxnLst/>
            <a:rect l="l" t="t" r="r" b="b"/>
            <a:pathLst>
              <a:path w="1842346" h="1941169">
                <a:moveTo>
                  <a:pt x="0" y="0"/>
                </a:moveTo>
                <a:lnTo>
                  <a:pt x="1842346" y="0"/>
                </a:lnTo>
                <a:lnTo>
                  <a:pt x="1842346" y="1941169"/>
                </a:lnTo>
                <a:lnTo>
                  <a:pt x="0" y="19411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6562337" y="1157263"/>
            <a:ext cx="11233222" cy="8632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1) Закон за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урбано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зеленило</a:t>
            </a:r>
            <a:endParaRPr lang="en-US" sz="1799" dirty="0">
              <a:solidFill>
                <a:srgbClr val="1A4D2E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  <a:p>
            <a:pPr algn="l">
              <a:lnSpc>
                <a:spcPts val="2519"/>
              </a:lnSpc>
            </a:pP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Основниот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закон: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уредува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планирање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,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проектирање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, подигање, одржување, заштита,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реконструкција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,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финансирање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и управување со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урбаното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зеленило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; воведува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зелени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катастри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, забрана за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сеча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без стручно одобрение,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компензациско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садење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, и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минимум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зелени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површини (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најчесто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20% од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градежна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парцела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) во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нови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зафати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.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Пречистени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текстови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: Сл.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весник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бр. 11/18 и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измени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42/20.</a:t>
            </a:r>
          </a:p>
          <a:p>
            <a:pPr marL="388618" lvl="1" indent="-194309" algn="l">
              <a:lnSpc>
                <a:spcPts val="2519"/>
              </a:lnSpc>
              <a:buFont typeface="Arial"/>
              <a:buChar char="•"/>
            </a:pP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катастар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: задолжителна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дигитална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евиденција (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полигони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,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геореференцирање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,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атрибути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за секое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дрво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/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грмушка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).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Формата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/содржината и техничките барања се пропишани со подзаконски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акт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на МЖСПП. </a:t>
            </a:r>
          </a:p>
          <a:p>
            <a:pPr marL="388618" lvl="1" indent="-194309" algn="l">
              <a:lnSpc>
                <a:spcPts val="2519"/>
              </a:lnSpc>
              <a:buFont typeface="Arial"/>
              <a:buChar char="•"/>
            </a:pP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Заштита на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дрвореди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/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дрвја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: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сеча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или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преместување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само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со стручна проценка и одобрение;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инвеститорите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се должни на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компензациско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озеленување</a:t>
            </a:r>
            <a:r>
              <a:rPr lang="en-US" sz="1799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/</a:t>
            </a:r>
            <a:r>
              <a:rPr lang="en-US" sz="1799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садење</a:t>
            </a:r>
            <a:endParaRPr lang="en-US" sz="1799" dirty="0">
              <a:solidFill>
                <a:srgbClr val="1A4D2E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  <a:p>
            <a:pPr algn="l">
              <a:lnSpc>
                <a:spcPts val="2519"/>
              </a:lnSpc>
            </a:pP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2) Закон за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урбанистичко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планирање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+ Правилник за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урбанистичко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планирање</a:t>
            </a:r>
            <a:endParaRPr lang="en-US" sz="1799" b="1" dirty="0">
              <a:solidFill>
                <a:srgbClr val="1A4D2E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  <a:p>
            <a:pPr algn="l">
              <a:lnSpc>
                <a:spcPts val="2519"/>
              </a:lnSpc>
            </a:pP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Го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поставува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системот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и содржината на урбанистичките планови; Правилникот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пропишува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стандардите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и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нормативите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,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класи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на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намени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(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вкл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.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површини),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методи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за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планирање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на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одржливи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населби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и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интегрирање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на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зеленилото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во планови (од ДУП/ГУП до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урб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.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проекти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). </a:t>
            </a:r>
            <a:endParaRPr lang="mk-MK" sz="1799" b="1" dirty="0">
              <a:solidFill>
                <a:srgbClr val="1A4D2E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  <a:p>
            <a:pPr algn="l">
              <a:lnSpc>
                <a:spcPts val="2519"/>
              </a:lnSpc>
            </a:pPr>
            <a:r>
              <a:rPr lang="mk-MK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3) </a:t>
            </a:r>
            <a:r>
              <a:rPr lang="ru-RU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Закон за спроведување на Просторниот План на Република Македонија</a:t>
            </a:r>
            <a:endParaRPr lang="en-US" sz="1799" b="1" dirty="0">
              <a:solidFill>
                <a:srgbClr val="1A4D2E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  <a:p>
            <a:pPr algn="l">
              <a:lnSpc>
                <a:spcPts val="2519"/>
              </a:lnSpc>
            </a:pPr>
            <a:r>
              <a:rPr lang="mk-MK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4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) Подзаконски акти за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катастри</a:t>
            </a:r>
            <a:endParaRPr lang="en-US" sz="1799" b="1" dirty="0">
              <a:solidFill>
                <a:srgbClr val="1A4D2E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  <a:p>
            <a:pPr algn="l">
              <a:lnSpc>
                <a:spcPts val="2519"/>
              </a:lnSpc>
            </a:pP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Во Сл.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весник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бр. 205/2019 е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објавен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акт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со технички барања за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формирање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/водење на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катастар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(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геореференцирање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, дигитални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полигони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,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типологија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според Законот за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урбано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зеленило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). </a:t>
            </a:r>
          </a:p>
          <a:p>
            <a:pPr marL="388618" lvl="1" indent="-194309" algn="l">
              <a:lnSpc>
                <a:spcPts val="2519"/>
              </a:lnSpc>
              <a:buFont typeface="Arial"/>
              <a:buChar char="•"/>
            </a:pP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Закон за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животна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средина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и Закон за заштита на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природата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–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релевантни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за заштита на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биодиверзитет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/видови,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заштитени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подрачја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во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градски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предел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,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постапки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за ОВЖС/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Студија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ако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зафатите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значајно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засегаат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зеленило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. (Општа рамка; примената оди преку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конкретни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планови/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проекти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што можат да активираат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процени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.)</a:t>
            </a:r>
          </a:p>
          <a:p>
            <a:pPr marL="388618" lvl="1" indent="-194309" algn="l">
              <a:lnSpc>
                <a:spcPts val="2519"/>
              </a:lnSpc>
              <a:buFont typeface="Arial"/>
              <a:buChar char="•"/>
            </a:pP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Закон за локална самоуправа –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општинските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надлежности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за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уредување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, одржување и заштита на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јавни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површини;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врз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основа на ова и Законот за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урбано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зеленило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,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општините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носат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општински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одлуки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/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правилници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(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комунален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ред,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режими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за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сеча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,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такси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/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компензации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,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стандарди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за одржување). (Нема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централен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линк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– се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носат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по </a:t>
            </a:r>
            <a:r>
              <a:rPr lang="en-US" sz="1799" b="1" dirty="0" err="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општини</a:t>
            </a:r>
            <a:r>
              <a:rPr lang="en-US" sz="1799" b="1" dirty="0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.)</a:t>
            </a:r>
          </a:p>
          <a:p>
            <a:pPr algn="ctr">
              <a:lnSpc>
                <a:spcPts val="2519"/>
              </a:lnSpc>
            </a:pPr>
            <a:endParaRPr lang="en-US" sz="1799" b="1" dirty="0">
              <a:solidFill>
                <a:srgbClr val="1A4D2E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5945" y="1762964"/>
            <a:ext cx="4419600" cy="44196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A4D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460775" y="3162878"/>
            <a:ext cx="1029941" cy="1619771"/>
          </a:xfrm>
          <a:custGeom>
            <a:avLst/>
            <a:gdLst/>
            <a:ahLst/>
            <a:cxnLst/>
            <a:rect l="l" t="t" r="r" b="b"/>
            <a:pathLst>
              <a:path w="1029941" h="1619771">
                <a:moveTo>
                  <a:pt x="0" y="0"/>
                </a:moveTo>
                <a:lnTo>
                  <a:pt x="1029941" y="0"/>
                </a:lnTo>
                <a:lnTo>
                  <a:pt x="1029941" y="1619772"/>
                </a:lnTo>
                <a:lnTo>
                  <a:pt x="0" y="16197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593240" y="816429"/>
            <a:ext cx="6632750" cy="6312671"/>
          </a:xfrm>
          <a:custGeom>
            <a:avLst/>
            <a:gdLst/>
            <a:ahLst/>
            <a:cxnLst/>
            <a:rect l="l" t="t" r="r" b="b"/>
            <a:pathLst>
              <a:path w="6632750" h="6312671">
                <a:moveTo>
                  <a:pt x="0" y="0"/>
                </a:moveTo>
                <a:lnTo>
                  <a:pt x="6632749" y="0"/>
                </a:lnTo>
                <a:lnTo>
                  <a:pt x="6632749" y="6312670"/>
                </a:lnTo>
                <a:lnTo>
                  <a:pt x="0" y="63126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34378" y="1804499"/>
            <a:ext cx="3037544" cy="2974402"/>
          </a:xfrm>
          <a:custGeom>
            <a:avLst/>
            <a:gdLst/>
            <a:ahLst/>
            <a:cxnLst/>
            <a:rect l="l" t="t" r="r" b="b"/>
            <a:pathLst>
              <a:path w="3037544" h="2974402">
                <a:moveTo>
                  <a:pt x="0" y="0"/>
                </a:moveTo>
                <a:lnTo>
                  <a:pt x="3037544" y="0"/>
                </a:lnTo>
                <a:lnTo>
                  <a:pt x="3037544" y="2974403"/>
                </a:lnTo>
                <a:lnTo>
                  <a:pt x="0" y="2974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54225" y="923869"/>
            <a:ext cx="6710778" cy="5682514"/>
          </a:xfrm>
          <a:custGeom>
            <a:avLst/>
            <a:gdLst/>
            <a:ahLst/>
            <a:cxnLst/>
            <a:rect l="l" t="t" r="r" b="b"/>
            <a:pathLst>
              <a:path w="6710778" h="5682514">
                <a:moveTo>
                  <a:pt x="0" y="0"/>
                </a:moveTo>
                <a:lnTo>
                  <a:pt x="6710779" y="0"/>
                </a:lnTo>
                <a:lnTo>
                  <a:pt x="6710779" y="5682514"/>
                </a:lnTo>
                <a:lnTo>
                  <a:pt x="0" y="56825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43763" y="705162"/>
            <a:ext cx="7388294" cy="6293732"/>
          </a:xfrm>
          <a:custGeom>
            <a:avLst/>
            <a:gdLst/>
            <a:ahLst/>
            <a:cxnLst/>
            <a:rect l="l" t="t" r="r" b="b"/>
            <a:pathLst>
              <a:path w="7388294" h="6293732">
                <a:moveTo>
                  <a:pt x="0" y="0"/>
                </a:moveTo>
                <a:lnTo>
                  <a:pt x="7388294" y="0"/>
                </a:lnTo>
                <a:lnTo>
                  <a:pt x="7388294" y="6293733"/>
                </a:lnTo>
                <a:lnTo>
                  <a:pt x="0" y="62937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291686" y="6606383"/>
            <a:ext cx="7492448" cy="1584714"/>
            <a:chOff x="0" y="0"/>
            <a:chExt cx="1973320" cy="41737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73320" cy="417373"/>
            </a:xfrm>
            <a:custGeom>
              <a:avLst/>
              <a:gdLst/>
              <a:ahLst/>
              <a:cxnLst/>
              <a:rect l="l" t="t" r="r" b="b"/>
              <a:pathLst>
                <a:path w="1973320" h="417373">
                  <a:moveTo>
                    <a:pt x="0" y="0"/>
                  </a:moveTo>
                  <a:lnTo>
                    <a:pt x="1973320" y="0"/>
                  </a:lnTo>
                  <a:lnTo>
                    <a:pt x="1973320" y="417373"/>
                  </a:lnTo>
                  <a:lnTo>
                    <a:pt x="0" y="41737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973320" cy="4554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33578" y="493818"/>
            <a:ext cx="1398426" cy="7697279"/>
            <a:chOff x="0" y="0"/>
            <a:chExt cx="368310" cy="202726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68310" cy="2027267"/>
            </a:xfrm>
            <a:custGeom>
              <a:avLst/>
              <a:gdLst/>
              <a:ahLst/>
              <a:cxnLst/>
              <a:rect l="l" t="t" r="r" b="b"/>
              <a:pathLst>
                <a:path w="368310" h="2027267">
                  <a:moveTo>
                    <a:pt x="0" y="0"/>
                  </a:moveTo>
                  <a:lnTo>
                    <a:pt x="368310" y="0"/>
                  </a:lnTo>
                  <a:lnTo>
                    <a:pt x="368310" y="2027267"/>
                  </a:lnTo>
                  <a:lnTo>
                    <a:pt x="0" y="20272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68310" cy="20653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494332" y="1038225"/>
            <a:ext cx="7326029" cy="1172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4"/>
              </a:lnSpc>
            </a:pPr>
            <a:r>
              <a:rPr lang="en-US" sz="4401">
                <a:solidFill>
                  <a:srgbClr val="5D8736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ПРИМЕРИ ОД СОСЕДИ </a:t>
            </a:r>
          </a:p>
          <a:p>
            <a:pPr algn="ctr">
              <a:lnSpc>
                <a:spcPts val="4224"/>
              </a:lnSpc>
            </a:pPr>
            <a:endParaRPr lang="en-US" sz="4401">
              <a:solidFill>
                <a:srgbClr val="5D8736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879840" y="1981028"/>
            <a:ext cx="10847536" cy="4201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0"/>
              </a:lnSpc>
            </a:pPr>
            <a:r>
              <a:rPr lang="en-US" sz="4219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Љубљана</a:t>
            </a:r>
          </a:p>
          <a:p>
            <a:pPr marL="910949" lvl="1" indent="-455474" algn="l">
              <a:lnSpc>
                <a:spcPts val="4050"/>
              </a:lnSpc>
              <a:buFont typeface="Arial"/>
              <a:buChar char="•"/>
            </a:pPr>
            <a:r>
              <a:rPr lang="en-US" sz="4219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70% рециклирање, само 80 кг отпад по жител годишно.</a:t>
            </a:r>
          </a:p>
          <a:p>
            <a:pPr marL="910949" lvl="1" indent="-455474" algn="l">
              <a:lnSpc>
                <a:spcPts val="4050"/>
              </a:lnSpc>
              <a:buFont typeface="Arial"/>
              <a:buChar char="•"/>
            </a:pPr>
            <a:r>
              <a:rPr lang="en-US" sz="4219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Систем на „зелени оски“ – поврзување паркови, реки, улици со зеленило.</a:t>
            </a:r>
          </a:p>
          <a:p>
            <a:pPr marL="910949" lvl="1" indent="-455474" algn="l">
              <a:lnSpc>
                <a:spcPts val="4050"/>
              </a:lnSpc>
              <a:buFont typeface="Arial"/>
              <a:buChar char="•"/>
            </a:pPr>
            <a:r>
              <a:rPr lang="en-US" sz="4219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Интеграција на урбаното и руралното преку градинарски зони.</a:t>
            </a:r>
          </a:p>
          <a:p>
            <a:pPr algn="l">
              <a:lnSpc>
                <a:spcPts val="4050"/>
              </a:lnSpc>
            </a:pPr>
            <a:endParaRPr lang="en-US" sz="4219">
              <a:solidFill>
                <a:srgbClr val="1A4D2E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387462" y="6469102"/>
            <a:ext cx="15871838" cy="2191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23"/>
              </a:lnSpc>
            </a:pPr>
            <a:r>
              <a:rPr lang="en-US" sz="346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Крањ</a:t>
            </a:r>
          </a:p>
          <a:p>
            <a:pPr marL="747444" lvl="1" indent="-373722" algn="just">
              <a:lnSpc>
                <a:spcPts val="3323"/>
              </a:lnSpc>
              <a:buFont typeface="Arial"/>
              <a:buChar char="•"/>
            </a:pPr>
            <a:r>
              <a:rPr lang="en-US" sz="346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Mапирање на цела зелена инфраструктура преку ГИС.</a:t>
            </a:r>
          </a:p>
          <a:p>
            <a:pPr marL="747444" lvl="1" indent="-373722" algn="just">
              <a:lnSpc>
                <a:spcPts val="3323"/>
              </a:lnSpc>
              <a:buFont typeface="Arial"/>
              <a:buChar char="•"/>
            </a:pPr>
            <a:r>
              <a:rPr lang="en-US" sz="3461">
                <a:solidFill>
                  <a:srgbClr val="1A4D2E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Урбана лабораторија за зелен транспорт, јавен велосипедски систем со соларна енергија.</a:t>
            </a:r>
          </a:p>
          <a:p>
            <a:pPr algn="just">
              <a:lnSpc>
                <a:spcPts val="3323"/>
              </a:lnSpc>
            </a:pPr>
            <a:endParaRPr lang="en-US" sz="3461">
              <a:solidFill>
                <a:srgbClr val="1A4D2E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1311" y="1028700"/>
            <a:ext cx="5688529" cy="5971487"/>
            <a:chOff x="0" y="0"/>
            <a:chExt cx="7584705" cy="7961983"/>
          </a:xfrm>
        </p:grpSpPr>
        <p:grpSp>
          <p:nvGrpSpPr>
            <p:cNvPr id="3" name="Group 3"/>
            <p:cNvGrpSpPr/>
            <p:nvPr/>
          </p:nvGrpSpPr>
          <p:grpSpPr>
            <a:xfrm>
              <a:off x="551327" y="823873"/>
              <a:ext cx="5880441" cy="5880441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1A4D2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737759"/>
              <a:ext cx="7169902" cy="6107695"/>
            </a:xfrm>
            <a:custGeom>
              <a:avLst/>
              <a:gdLst/>
              <a:ahLst/>
              <a:cxnLst/>
              <a:rect l="l" t="t" r="r" b="b"/>
              <a:pathLst>
                <a:path w="7169902" h="6107695">
                  <a:moveTo>
                    <a:pt x="0" y="0"/>
                  </a:moveTo>
                  <a:lnTo>
                    <a:pt x="7169902" y="0"/>
                  </a:lnTo>
                  <a:lnTo>
                    <a:pt x="7169902" y="6107695"/>
                  </a:lnTo>
                  <a:lnTo>
                    <a:pt x="0" y="6107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199540" y="6464544"/>
              <a:ext cx="7171896" cy="1497439"/>
              <a:chOff x="0" y="0"/>
              <a:chExt cx="1946429" cy="4064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946429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1946429" h="406400">
                    <a:moveTo>
                      <a:pt x="0" y="0"/>
                    </a:moveTo>
                    <a:lnTo>
                      <a:pt x="1946429" y="0"/>
                    </a:lnTo>
                    <a:lnTo>
                      <a:pt x="1946429" y="406400"/>
                    </a:lnTo>
                    <a:lnTo>
                      <a:pt x="0" y="4064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1946429" cy="444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6312541" y="0"/>
              <a:ext cx="1272164" cy="7961983"/>
              <a:chOff x="0" y="0"/>
              <a:chExt cx="345261" cy="2160856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45261" cy="2160856"/>
              </a:xfrm>
              <a:custGeom>
                <a:avLst/>
                <a:gdLst/>
                <a:ahLst/>
                <a:cxnLst/>
                <a:rect l="l" t="t" r="r" b="b"/>
                <a:pathLst>
                  <a:path w="345261" h="2160856">
                    <a:moveTo>
                      <a:pt x="0" y="0"/>
                    </a:moveTo>
                    <a:lnTo>
                      <a:pt x="345261" y="0"/>
                    </a:lnTo>
                    <a:lnTo>
                      <a:pt x="345261" y="2160856"/>
                    </a:lnTo>
                    <a:lnTo>
                      <a:pt x="0" y="216085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345261" cy="219895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3" name="TextBox 13"/>
          <p:cNvSpPr txBox="1"/>
          <p:nvPr/>
        </p:nvSpPr>
        <p:spPr>
          <a:xfrm>
            <a:off x="7169292" y="1693681"/>
            <a:ext cx="9773508" cy="4271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7"/>
              </a:lnSpc>
            </a:pPr>
            <a:r>
              <a:rPr lang="en-US" sz="2426">
                <a:solidFill>
                  <a:srgbClr val="000000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 Рефлексивни прашања за учесниците </a:t>
            </a:r>
          </a:p>
          <a:p>
            <a:pPr marL="523960" lvl="1" indent="-261980" algn="l">
              <a:lnSpc>
                <a:spcPts val="3397"/>
              </a:lnSpc>
              <a:buAutoNum type="arabicPeriod"/>
            </a:pPr>
            <a:r>
              <a:rPr lang="en-US" sz="2426">
                <a:solidFill>
                  <a:srgbClr val="000000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Како би го опишале вашиот град: колку е „зелен“?</a:t>
            </a:r>
          </a:p>
          <a:p>
            <a:pPr marL="523960" lvl="1" indent="-261980" algn="l">
              <a:lnSpc>
                <a:spcPts val="3397"/>
              </a:lnSpc>
              <a:buAutoNum type="arabicPeriod"/>
            </a:pPr>
            <a:r>
              <a:rPr lang="en-US" sz="2426">
                <a:solidFill>
                  <a:srgbClr val="000000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Дали постојат интегрирани политики за транспорт, зеленило, вода?</a:t>
            </a:r>
          </a:p>
          <a:p>
            <a:pPr marL="523960" lvl="1" indent="-261980" algn="l">
              <a:lnSpc>
                <a:spcPts val="3397"/>
              </a:lnSpc>
              <a:buAutoNum type="arabicPeriod"/>
            </a:pPr>
            <a:r>
              <a:rPr lang="en-US" sz="2426">
                <a:solidFill>
                  <a:srgbClr val="000000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Дали има инклузивни зелени простори достапни за сите?</a:t>
            </a:r>
          </a:p>
          <a:p>
            <a:pPr marL="523960" lvl="1" indent="-261980" algn="l">
              <a:lnSpc>
                <a:spcPts val="3397"/>
              </a:lnSpc>
              <a:buAutoNum type="arabicPeriod"/>
            </a:pPr>
            <a:r>
              <a:rPr lang="en-US" sz="2426">
                <a:solidFill>
                  <a:srgbClr val="000000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Кој е најголемиот предизвик за прв чекор кон „зелен град“ во вашата општина?</a:t>
            </a:r>
          </a:p>
          <a:p>
            <a:pPr marL="523960" lvl="1" indent="-261980" algn="l">
              <a:lnSpc>
                <a:spcPts val="3397"/>
              </a:lnSpc>
              <a:buAutoNum type="arabicPeriod"/>
            </a:pPr>
            <a:r>
              <a:rPr lang="en-US" sz="2426">
                <a:solidFill>
                  <a:srgbClr val="000000"/>
                </a:solidFill>
                <a:latin typeface="LuzSans-Book Medium"/>
                <a:ea typeface="LuzSans-Book Medium"/>
                <a:cs typeface="LuzSans-Book Medium"/>
                <a:sym typeface="LuzSans-Book Medium"/>
              </a:rPr>
              <a:t>Дали урбаните заедници имаат можност да учествуваат во обликување на јавен простор?</a:t>
            </a:r>
          </a:p>
          <a:p>
            <a:pPr algn="l">
              <a:lnSpc>
                <a:spcPts val="3397"/>
              </a:lnSpc>
            </a:pPr>
            <a:endParaRPr lang="en-US" sz="2426">
              <a:solidFill>
                <a:srgbClr val="000000"/>
              </a:solidFill>
              <a:latin typeface="LuzSans-Book Medium"/>
              <a:ea typeface="LuzSans-Book Medium"/>
              <a:cs typeface="LuzSans-Book Medium"/>
              <a:sym typeface="LuzSans-Book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99200" y="2000526"/>
            <a:ext cx="5689600" cy="568960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A4D2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647541" y="1946734"/>
            <a:ext cx="6992918" cy="5921422"/>
          </a:xfrm>
          <a:custGeom>
            <a:avLst/>
            <a:gdLst/>
            <a:ahLst/>
            <a:cxnLst/>
            <a:rect l="l" t="t" r="r" b="b"/>
            <a:pathLst>
              <a:path w="6992918" h="5921422">
                <a:moveTo>
                  <a:pt x="0" y="0"/>
                </a:moveTo>
                <a:lnTo>
                  <a:pt x="6992918" y="0"/>
                </a:lnTo>
                <a:lnTo>
                  <a:pt x="6992918" y="5921423"/>
                </a:lnTo>
                <a:lnTo>
                  <a:pt x="0" y="59214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299200" y="4664923"/>
            <a:ext cx="5689600" cy="437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63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Carter One"/>
                <a:ea typeface="Carter One"/>
                <a:cs typeface="Carter One"/>
                <a:sym typeface="Carter One"/>
              </a:rPr>
              <a:t>Tha</a:t>
            </a:r>
            <a:r>
              <a:rPr lang="en-US" sz="3399" u="none" strike="noStrike">
                <a:solidFill>
                  <a:srgbClr val="FFFFFF"/>
                </a:solidFill>
                <a:latin typeface="Carter One"/>
                <a:ea typeface="Carter One"/>
                <a:cs typeface="Carter One"/>
                <a:sym typeface="Carter One"/>
              </a:rPr>
              <a:t>nk you!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689600" y="7160065"/>
            <a:ext cx="7257827" cy="2073137"/>
            <a:chOff x="0" y="0"/>
            <a:chExt cx="1911526" cy="5460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11526" cy="546011"/>
            </a:xfrm>
            <a:custGeom>
              <a:avLst/>
              <a:gdLst/>
              <a:ahLst/>
              <a:cxnLst/>
              <a:rect l="l" t="t" r="r" b="b"/>
              <a:pathLst>
                <a:path w="1911526" h="546011">
                  <a:moveTo>
                    <a:pt x="0" y="0"/>
                  </a:moveTo>
                  <a:lnTo>
                    <a:pt x="1911526" y="0"/>
                  </a:lnTo>
                  <a:lnTo>
                    <a:pt x="1911526" y="546011"/>
                  </a:lnTo>
                  <a:lnTo>
                    <a:pt x="0" y="546011"/>
                  </a:lnTo>
                  <a:close/>
                </a:path>
              </a:pathLst>
            </a:custGeom>
            <a:solidFill>
              <a:srgbClr val="5D873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911526" cy="584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988800" y="1028700"/>
            <a:ext cx="1310914" cy="8204501"/>
            <a:chOff x="0" y="0"/>
            <a:chExt cx="345261" cy="216085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5261" cy="2160856"/>
            </a:xfrm>
            <a:custGeom>
              <a:avLst/>
              <a:gdLst/>
              <a:ahLst/>
              <a:cxnLst/>
              <a:rect l="l" t="t" r="r" b="b"/>
              <a:pathLst>
                <a:path w="345261" h="2160856">
                  <a:moveTo>
                    <a:pt x="0" y="0"/>
                  </a:moveTo>
                  <a:lnTo>
                    <a:pt x="345261" y="0"/>
                  </a:lnTo>
                  <a:lnTo>
                    <a:pt x="345261" y="2160856"/>
                  </a:lnTo>
                  <a:lnTo>
                    <a:pt x="0" y="2160856"/>
                  </a:lnTo>
                  <a:close/>
                </a:path>
              </a:pathLst>
            </a:custGeom>
            <a:solidFill>
              <a:srgbClr val="5D873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45261" cy="21989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4618</TotalTime>
  <Words>1616</Words>
  <Application>Microsoft Office PowerPoint</Application>
  <PresentationFormat>Custom</PresentationFormat>
  <Paragraphs>121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LuzSans-Book</vt:lpstr>
      <vt:lpstr>Calibri</vt:lpstr>
      <vt:lpstr>Canva Sans</vt:lpstr>
      <vt:lpstr>Carter One</vt:lpstr>
      <vt:lpstr>Aptos</vt:lpstr>
      <vt:lpstr>Arial</vt:lpstr>
      <vt:lpstr>LuzSans-Book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and White Modern Sustainable Cities Presentation</dc:title>
  <dc:creator>ALEKSANDRA</dc:creator>
  <cp:lastModifiedBy>Теодор Ангелов</cp:lastModifiedBy>
  <cp:revision>6</cp:revision>
  <dcterms:created xsi:type="dcterms:W3CDTF">2006-08-16T00:00:00Z</dcterms:created>
  <dcterms:modified xsi:type="dcterms:W3CDTF">2025-10-02T12:04:01Z</dcterms:modified>
  <dc:identifier>DAGyA9sFiaM</dc:identifier>
</cp:coreProperties>
</file>